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57" r:id="rId4"/>
    <p:sldId id="258" r:id="rId5"/>
    <p:sldId id="267" r:id="rId7"/>
    <p:sldId id="259" r:id="rId8"/>
    <p:sldId id="261" r:id="rId9"/>
    <p:sldId id="262" r:id="rId10"/>
    <p:sldId id="263" r:id="rId11"/>
    <p:sldId id="264" r:id="rId12"/>
    <p:sldId id="265" r:id="rId13"/>
    <p:sldId id="268" r:id="rId14"/>
    <p:sldId id="266" r:id="rId15"/>
    <p:sldId id="269" r:id="rId16"/>
    <p:sldId id="260" r:id="rId17"/>
    <p:sldId id="270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DBED569-4797-4DF1-A0F4-6AAB3CD982D8}" styleName="浅色样式 3 - 强调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50" d="100"/>
          <a:sy n="50" d="100"/>
        </p:scale>
        <p:origin x="-1476" y="-432"/>
      </p:cViewPr>
      <p:guideLst>
        <p:guide orient="horz" pos="2160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716FE5C-4E0D-4402-8E6B-A3AB81882E9D}" type="doc">
      <dgm:prSet loTypeId="urn:microsoft.com/office/officeart/2005/8/layout/matrix1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1B1FCC6-C328-43D9-B892-2A61BB2AA621}">
      <dgm:prSet phldrT="[文本]"/>
      <dgm:spPr/>
      <dgm:t>
        <a:bodyPr/>
        <a:lstStyle/>
        <a:p>
          <a:r>
            <a:rPr lang="zh-CN" altLang="en-US" dirty="0" smtClean="0"/>
            <a:t>培养有德有能有技有为</a:t>
          </a:r>
          <a:endParaRPr lang="en-US" altLang="zh-CN" dirty="0" smtClean="0"/>
        </a:p>
        <a:p>
          <a:r>
            <a:rPr lang="zh-CN" altLang="en-US" dirty="0" smtClean="0"/>
            <a:t>的技术技能人才</a:t>
          </a:r>
          <a:endParaRPr lang="zh-CN" altLang="en-US" dirty="0"/>
        </a:p>
      </dgm:t>
    </dgm:pt>
    <dgm:pt modelId="{82E5B785-AD1E-4F93-BDE6-B7A1BA67B605}" cxnId="{795ED7B1-87A1-414A-8BC9-6B90FB9740E0}" type="parTrans">
      <dgm:prSet/>
      <dgm:spPr/>
      <dgm:t>
        <a:bodyPr/>
        <a:lstStyle/>
        <a:p>
          <a:endParaRPr lang="zh-CN" altLang="en-US"/>
        </a:p>
      </dgm:t>
    </dgm:pt>
    <dgm:pt modelId="{2B436BAB-09DB-439A-9941-A9AC6019CC9C}" cxnId="{795ED7B1-87A1-414A-8BC9-6B90FB9740E0}" type="sibTrans">
      <dgm:prSet/>
      <dgm:spPr/>
      <dgm:t>
        <a:bodyPr/>
        <a:lstStyle/>
        <a:p>
          <a:endParaRPr lang="zh-CN" altLang="en-US"/>
        </a:p>
      </dgm:t>
    </dgm:pt>
    <dgm:pt modelId="{3CAFFEAA-01D5-401C-A11F-6A72555E44AA}">
      <dgm:prSet phldrT="[文本]"/>
      <dgm:spPr/>
      <dgm:t>
        <a:bodyPr/>
        <a:lstStyle/>
        <a:p>
          <a:r>
            <a:rPr lang="zh-CN" altLang="en-US" dirty="0" smtClean="0"/>
            <a:t>深化</a:t>
          </a:r>
          <a:r>
            <a:rPr lang="en-US" altLang="zh-CN" dirty="0" smtClean="0"/>
            <a:t>2</a:t>
          </a:r>
          <a:r>
            <a:rPr lang="zh-CN" altLang="en-US" dirty="0" smtClean="0"/>
            <a:t>个工匠锻造机制</a:t>
          </a:r>
          <a:endParaRPr lang="zh-CN" altLang="en-US" dirty="0"/>
        </a:p>
      </dgm:t>
    </dgm:pt>
    <dgm:pt modelId="{5FBC1A9C-75C5-46DD-91E7-999721B014AC}" cxnId="{F3070939-65F3-439D-9079-58C160820099}" type="parTrans">
      <dgm:prSet/>
      <dgm:spPr/>
      <dgm:t>
        <a:bodyPr/>
        <a:lstStyle/>
        <a:p>
          <a:endParaRPr lang="zh-CN" altLang="en-US"/>
        </a:p>
      </dgm:t>
    </dgm:pt>
    <dgm:pt modelId="{8FEDB40B-D654-48A0-84E2-767BA07868E3}" cxnId="{F3070939-65F3-439D-9079-58C160820099}" type="sibTrans">
      <dgm:prSet/>
      <dgm:spPr/>
      <dgm:t>
        <a:bodyPr/>
        <a:lstStyle/>
        <a:p>
          <a:endParaRPr lang="zh-CN" altLang="en-US"/>
        </a:p>
      </dgm:t>
    </dgm:pt>
    <dgm:pt modelId="{DAEDD1A2-F249-43A9-8E19-54E231807BD7}">
      <dgm:prSet phldrT="[文本]"/>
      <dgm:spPr/>
      <dgm:t>
        <a:bodyPr/>
        <a:lstStyle/>
        <a:p>
          <a:r>
            <a:rPr lang="zh-CN" altLang="en-US" dirty="0" smtClean="0"/>
            <a:t>打造</a:t>
          </a:r>
          <a:r>
            <a:rPr lang="en-US" altLang="zh-CN" dirty="0" smtClean="0"/>
            <a:t>3</a:t>
          </a:r>
          <a:r>
            <a:rPr lang="zh-CN" altLang="en-US" dirty="0" smtClean="0"/>
            <a:t>个专业协同平台</a:t>
          </a:r>
          <a:endParaRPr lang="zh-CN" altLang="en-US" dirty="0"/>
        </a:p>
      </dgm:t>
    </dgm:pt>
    <dgm:pt modelId="{4EDE3B37-58EA-44D3-9D9B-8EC5ED93EDCC}" cxnId="{D65E8562-D3DC-4557-803E-92DB1B0D58C9}" type="parTrans">
      <dgm:prSet/>
      <dgm:spPr/>
      <dgm:t>
        <a:bodyPr/>
        <a:lstStyle/>
        <a:p>
          <a:endParaRPr lang="zh-CN" altLang="en-US"/>
        </a:p>
      </dgm:t>
    </dgm:pt>
    <dgm:pt modelId="{E3581887-76AB-4C0A-BD43-61A637E607EE}" cxnId="{D65E8562-D3DC-4557-803E-92DB1B0D58C9}" type="sibTrans">
      <dgm:prSet/>
      <dgm:spPr/>
      <dgm:t>
        <a:bodyPr/>
        <a:lstStyle/>
        <a:p>
          <a:endParaRPr lang="zh-CN" altLang="en-US"/>
        </a:p>
      </dgm:t>
    </dgm:pt>
    <dgm:pt modelId="{669DD631-6EC7-49FF-93C7-D956340B4D27}">
      <dgm:prSet phldrT="[文本]"/>
      <dgm:spPr/>
      <dgm:t>
        <a:bodyPr/>
        <a:lstStyle/>
        <a:p>
          <a:r>
            <a:rPr lang="zh-CN" altLang="en-US" dirty="0" smtClean="0"/>
            <a:t>设立</a:t>
          </a:r>
          <a:r>
            <a:rPr lang="en-US" altLang="zh-CN" dirty="0" smtClean="0"/>
            <a:t>4</a:t>
          </a:r>
          <a:r>
            <a:rPr lang="zh-CN" altLang="en-US" dirty="0" smtClean="0"/>
            <a:t>个创新改革特区</a:t>
          </a:r>
          <a:endParaRPr lang="zh-CN" altLang="en-US" dirty="0"/>
        </a:p>
      </dgm:t>
    </dgm:pt>
    <dgm:pt modelId="{5D017625-12C1-4CAD-8809-45C2842545D9}" cxnId="{D75B87E3-CAAA-45F1-945D-57C79F59FE0D}" type="parTrans">
      <dgm:prSet/>
      <dgm:spPr/>
      <dgm:t>
        <a:bodyPr/>
        <a:lstStyle/>
        <a:p>
          <a:endParaRPr lang="zh-CN" altLang="en-US"/>
        </a:p>
      </dgm:t>
    </dgm:pt>
    <dgm:pt modelId="{254F0449-838E-47F3-BC1F-E7322CC00819}" cxnId="{D75B87E3-CAAA-45F1-945D-57C79F59FE0D}" type="sibTrans">
      <dgm:prSet/>
      <dgm:spPr/>
      <dgm:t>
        <a:bodyPr/>
        <a:lstStyle/>
        <a:p>
          <a:endParaRPr lang="zh-CN" altLang="en-US"/>
        </a:p>
      </dgm:t>
    </dgm:pt>
    <dgm:pt modelId="{B8171AE9-F28D-46CA-8981-FD6B13AB7DD8}">
      <dgm:prSet phldrT="[文本]"/>
      <dgm:spPr/>
      <dgm:t>
        <a:bodyPr/>
        <a:lstStyle/>
        <a:p>
          <a:r>
            <a:rPr lang="zh-CN" altLang="en-US" dirty="0" smtClean="0"/>
            <a:t>推行</a:t>
          </a:r>
          <a:r>
            <a:rPr lang="en-US" altLang="zh-CN" dirty="0" smtClean="0"/>
            <a:t>3</a:t>
          </a:r>
          <a:r>
            <a:rPr lang="zh-CN" altLang="en-US" dirty="0" smtClean="0"/>
            <a:t>大特色提升工程</a:t>
          </a:r>
          <a:endParaRPr lang="zh-CN" altLang="en-US" dirty="0"/>
        </a:p>
      </dgm:t>
    </dgm:pt>
    <dgm:pt modelId="{E8E03EFA-86BB-4DF7-AE59-51CDFD0494A8}" cxnId="{796528A8-52F3-4696-8861-6D74BB317D11}" type="parTrans">
      <dgm:prSet/>
      <dgm:spPr/>
      <dgm:t>
        <a:bodyPr/>
        <a:lstStyle/>
        <a:p>
          <a:endParaRPr lang="zh-CN" altLang="en-US"/>
        </a:p>
      </dgm:t>
    </dgm:pt>
    <dgm:pt modelId="{258096FA-A311-4295-A936-3CB80A87CB69}" cxnId="{796528A8-52F3-4696-8861-6D74BB317D11}" type="sibTrans">
      <dgm:prSet/>
      <dgm:spPr/>
      <dgm:t>
        <a:bodyPr/>
        <a:lstStyle/>
        <a:p>
          <a:endParaRPr lang="zh-CN" altLang="en-US"/>
        </a:p>
      </dgm:t>
    </dgm:pt>
    <dgm:pt modelId="{D569B1AC-3B5B-4FCF-816E-38EDC76F1AAC}" type="pres">
      <dgm:prSet presAssocID="{5716FE5C-4E0D-4402-8E6B-A3AB81882E9D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2599712-061F-426D-BB07-EFFDA01C4D78}" type="pres">
      <dgm:prSet presAssocID="{5716FE5C-4E0D-4402-8E6B-A3AB81882E9D}" presName="matrix" presStyleCnt="0"/>
      <dgm:spPr/>
    </dgm:pt>
    <dgm:pt modelId="{357D7FFB-CDFF-4739-9FF3-6F38690992DA}" type="pres">
      <dgm:prSet presAssocID="{5716FE5C-4E0D-4402-8E6B-A3AB81882E9D}" presName="tile1" presStyleLbl="node1" presStyleIdx="0" presStyleCnt="4" custLinFactNeighborX="-44341" custLinFactNeighborY="-19667"/>
      <dgm:spPr/>
      <dgm:t>
        <a:bodyPr/>
        <a:lstStyle/>
        <a:p>
          <a:endParaRPr lang="zh-CN" altLang="en-US"/>
        </a:p>
      </dgm:t>
    </dgm:pt>
    <dgm:pt modelId="{5B72F58C-F7C3-41BD-B76D-0970C4BA5C8D}" type="pres">
      <dgm:prSet presAssocID="{5716FE5C-4E0D-4402-8E6B-A3AB81882E9D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F12183D-7316-4947-8FF9-EF063D06266C}" type="pres">
      <dgm:prSet presAssocID="{5716FE5C-4E0D-4402-8E6B-A3AB81882E9D}" presName="tile2" presStyleLbl="node1" presStyleIdx="1" presStyleCnt="4"/>
      <dgm:spPr/>
      <dgm:t>
        <a:bodyPr/>
        <a:lstStyle/>
        <a:p>
          <a:endParaRPr lang="zh-CN" altLang="en-US"/>
        </a:p>
      </dgm:t>
    </dgm:pt>
    <dgm:pt modelId="{3F05DBC2-5486-4E4D-B4B5-31D7F9522585}" type="pres">
      <dgm:prSet presAssocID="{5716FE5C-4E0D-4402-8E6B-A3AB81882E9D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91A9E2C-B6E3-41DD-834E-AEAFF9B72A6F}" type="pres">
      <dgm:prSet presAssocID="{5716FE5C-4E0D-4402-8E6B-A3AB81882E9D}" presName="tile3" presStyleLbl="node1" presStyleIdx="2" presStyleCnt="4"/>
      <dgm:spPr/>
      <dgm:t>
        <a:bodyPr/>
        <a:lstStyle/>
        <a:p>
          <a:endParaRPr lang="zh-CN" altLang="en-US"/>
        </a:p>
      </dgm:t>
    </dgm:pt>
    <dgm:pt modelId="{F84D7A2E-D084-474A-9324-4B376A53E827}" type="pres">
      <dgm:prSet presAssocID="{5716FE5C-4E0D-4402-8E6B-A3AB81882E9D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814B0A2-C327-4C12-9617-04895D280F70}" type="pres">
      <dgm:prSet presAssocID="{5716FE5C-4E0D-4402-8E6B-A3AB81882E9D}" presName="tile4" presStyleLbl="node1" presStyleIdx="3" presStyleCnt="4"/>
      <dgm:spPr/>
      <dgm:t>
        <a:bodyPr/>
        <a:lstStyle/>
        <a:p>
          <a:endParaRPr lang="zh-CN" altLang="en-US"/>
        </a:p>
      </dgm:t>
    </dgm:pt>
    <dgm:pt modelId="{70BDB9DB-7A59-475D-8BF2-59401D1F0FA8}" type="pres">
      <dgm:prSet presAssocID="{5716FE5C-4E0D-4402-8E6B-A3AB81882E9D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1D0F7A4-16FB-408D-9A61-A5E6250212AE}" type="pres">
      <dgm:prSet presAssocID="{5716FE5C-4E0D-4402-8E6B-A3AB81882E9D}" presName="centerTile" presStyleLbl="fgShp" presStyleIdx="0" presStyleCnt="1" custScaleX="178039" custScaleY="122279">
        <dgm:presLayoutVars>
          <dgm:chMax val="0"/>
          <dgm:chPref val="0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2F91170E-EBF1-423C-92CD-0A0295B93935}" type="presOf" srcId="{669DD631-6EC7-49FF-93C7-D956340B4D27}" destId="{491A9E2C-B6E3-41DD-834E-AEAFF9B72A6F}" srcOrd="0" destOrd="0" presId="urn:microsoft.com/office/officeart/2005/8/layout/matrix1"/>
    <dgm:cxn modelId="{D65E8562-D3DC-4557-803E-92DB1B0D58C9}" srcId="{71B1FCC6-C328-43D9-B892-2A61BB2AA621}" destId="{DAEDD1A2-F249-43A9-8E19-54E231807BD7}" srcOrd="1" destOrd="0" parTransId="{4EDE3B37-58EA-44D3-9D9B-8EC5ED93EDCC}" sibTransId="{E3581887-76AB-4C0A-BD43-61A637E607EE}"/>
    <dgm:cxn modelId="{2861A5B1-9817-44B9-958C-F867E41FF796}" type="presOf" srcId="{3CAFFEAA-01D5-401C-A11F-6A72555E44AA}" destId="{357D7FFB-CDFF-4739-9FF3-6F38690992DA}" srcOrd="0" destOrd="0" presId="urn:microsoft.com/office/officeart/2005/8/layout/matrix1"/>
    <dgm:cxn modelId="{FBA59849-0A0F-425C-81D9-3A293178BD87}" type="presOf" srcId="{B8171AE9-F28D-46CA-8981-FD6B13AB7DD8}" destId="{7814B0A2-C327-4C12-9617-04895D280F70}" srcOrd="0" destOrd="0" presId="urn:microsoft.com/office/officeart/2005/8/layout/matrix1"/>
    <dgm:cxn modelId="{F3070939-65F3-439D-9079-58C160820099}" srcId="{71B1FCC6-C328-43D9-B892-2A61BB2AA621}" destId="{3CAFFEAA-01D5-401C-A11F-6A72555E44AA}" srcOrd="0" destOrd="0" parTransId="{5FBC1A9C-75C5-46DD-91E7-999721B014AC}" sibTransId="{8FEDB40B-D654-48A0-84E2-767BA07868E3}"/>
    <dgm:cxn modelId="{795ED7B1-87A1-414A-8BC9-6B90FB9740E0}" srcId="{5716FE5C-4E0D-4402-8E6B-A3AB81882E9D}" destId="{71B1FCC6-C328-43D9-B892-2A61BB2AA621}" srcOrd="0" destOrd="0" parTransId="{82E5B785-AD1E-4F93-BDE6-B7A1BA67B605}" sibTransId="{2B436BAB-09DB-439A-9941-A9AC6019CC9C}"/>
    <dgm:cxn modelId="{D75B87E3-CAAA-45F1-945D-57C79F59FE0D}" srcId="{71B1FCC6-C328-43D9-B892-2A61BB2AA621}" destId="{669DD631-6EC7-49FF-93C7-D956340B4D27}" srcOrd="2" destOrd="0" parTransId="{5D017625-12C1-4CAD-8809-45C2842545D9}" sibTransId="{254F0449-838E-47F3-BC1F-E7322CC00819}"/>
    <dgm:cxn modelId="{6B55505F-F31F-4D3D-BFE4-FA4FBBCA7673}" type="presOf" srcId="{B8171AE9-F28D-46CA-8981-FD6B13AB7DD8}" destId="{70BDB9DB-7A59-475D-8BF2-59401D1F0FA8}" srcOrd="1" destOrd="0" presId="urn:microsoft.com/office/officeart/2005/8/layout/matrix1"/>
    <dgm:cxn modelId="{31B78FC0-A364-43DE-8776-AED754177D98}" type="presOf" srcId="{DAEDD1A2-F249-43A9-8E19-54E231807BD7}" destId="{1F12183D-7316-4947-8FF9-EF063D06266C}" srcOrd="0" destOrd="0" presId="urn:microsoft.com/office/officeart/2005/8/layout/matrix1"/>
    <dgm:cxn modelId="{E9DEB2A2-B6FD-4489-94D2-9051BB4A4E1F}" type="presOf" srcId="{3CAFFEAA-01D5-401C-A11F-6A72555E44AA}" destId="{5B72F58C-F7C3-41BD-B76D-0970C4BA5C8D}" srcOrd="1" destOrd="0" presId="urn:microsoft.com/office/officeart/2005/8/layout/matrix1"/>
    <dgm:cxn modelId="{54506042-DCA9-47CC-8742-38E5F61798B9}" type="presOf" srcId="{71B1FCC6-C328-43D9-B892-2A61BB2AA621}" destId="{91D0F7A4-16FB-408D-9A61-A5E6250212AE}" srcOrd="0" destOrd="0" presId="urn:microsoft.com/office/officeart/2005/8/layout/matrix1"/>
    <dgm:cxn modelId="{33DC4D6C-1F8B-4482-AE6A-59F757EE44B3}" type="presOf" srcId="{5716FE5C-4E0D-4402-8E6B-A3AB81882E9D}" destId="{D569B1AC-3B5B-4FCF-816E-38EDC76F1AAC}" srcOrd="0" destOrd="0" presId="urn:microsoft.com/office/officeart/2005/8/layout/matrix1"/>
    <dgm:cxn modelId="{9FFB2322-A3C9-4813-BD07-BAB6424DB572}" type="presOf" srcId="{DAEDD1A2-F249-43A9-8E19-54E231807BD7}" destId="{3F05DBC2-5486-4E4D-B4B5-31D7F9522585}" srcOrd="1" destOrd="0" presId="urn:microsoft.com/office/officeart/2005/8/layout/matrix1"/>
    <dgm:cxn modelId="{71D5F23C-15CA-4819-925D-1815D2CACFB8}" type="presOf" srcId="{669DD631-6EC7-49FF-93C7-D956340B4D27}" destId="{F84D7A2E-D084-474A-9324-4B376A53E827}" srcOrd="1" destOrd="0" presId="urn:microsoft.com/office/officeart/2005/8/layout/matrix1"/>
    <dgm:cxn modelId="{796528A8-52F3-4696-8861-6D74BB317D11}" srcId="{71B1FCC6-C328-43D9-B892-2A61BB2AA621}" destId="{B8171AE9-F28D-46CA-8981-FD6B13AB7DD8}" srcOrd="3" destOrd="0" parTransId="{E8E03EFA-86BB-4DF7-AE59-51CDFD0494A8}" sibTransId="{258096FA-A311-4295-A936-3CB80A87CB69}"/>
    <dgm:cxn modelId="{023F19E9-3C97-4C99-8876-E26FA9DB8F86}" type="presParOf" srcId="{D569B1AC-3B5B-4FCF-816E-38EDC76F1AAC}" destId="{B2599712-061F-426D-BB07-EFFDA01C4D78}" srcOrd="0" destOrd="0" presId="urn:microsoft.com/office/officeart/2005/8/layout/matrix1"/>
    <dgm:cxn modelId="{6C5BC1C9-7227-4514-9088-4BBD47A4A1E0}" type="presParOf" srcId="{B2599712-061F-426D-BB07-EFFDA01C4D78}" destId="{357D7FFB-CDFF-4739-9FF3-6F38690992DA}" srcOrd="0" destOrd="0" presId="urn:microsoft.com/office/officeart/2005/8/layout/matrix1"/>
    <dgm:cxn modelId="{93041AEA-DFEF-4D26-967F-D406B5BB1BF2}" type="presParOf" srcId="{B2599712-061F-426D-BB07-EFFDA01C4D78}" destId="{5B72F58C-F7C3-41BD-B76D-0970C4BA5C8D}" srcOrd="1" destOrd="0" presId="urn:microsoft.com/office/officeart/2005/8/layout/matrix1"/>
    <dgm:cxn modelId="{C7E32FD0-0031-433F-B109-3277914655D2}" type="presParOf" srcId="{B2599712-061F-426D-BB07-EFFDA01C4D78}" destId="{1F12183D-7316-4947-8FF9-EF063D06266C}" srcOrd="2" destOrd="0" presId="urn:microsoft.com/office/officeart/2005/8/layout/matrix1"/>
    <dgm:cxn modelId="{109B3A51-FC7F-421F-B589-6E8065F6551B}" type="presParOf" srcId="{B2599712-061F-426D-BB07-EFFDA01C4D78}" destId="{3F05DBC2-5486-4E4D-B4B5-31D7F9522585}" srcOrd="3" destOrd="0" presId="urn:microsoft.com/office/officeart/2005/8/layout/matrix1"/>
    <dgm:cxn modelId="{DFB4B623-32F9-4BAE-9647-C494E8BD5534}" type="presParOf" srcId="{B2599712-061F-426D-BB07-EFFDA01C4D78}" destId="{491A9E2C-B6E3-41DD-834E-AEAFF9B72A6F}" srcOrd="4" destOrd="0" presId="urn:microsoft.com/office/officeart/2005/8/layout/matrix1"/>
    <dgm:cxn modelId="{FD9B87E9-6E29-4C52-A778-792656D185C2}" type="presParOf" srcId="{B2599712-061F-426D-BB07-EFFDA01C4D78}" destId="{F84D7A2E-D084-474A-9324-4B376A53E827}" srcOrd="5" destOrd="0" presId="urn:microsoft.com/office/officeart/2005/8/layout/matrix1"/>
    <dgm:cxn modelId="{507CB321-F07F-4244-B8B2-E93170CEDF7A}" type="presParOf" srcId="{B2599712-061F-426D-BB07-EFFDA01C4D78}" destId="{7814B0A2-C327-4C12-9617-04895D280F70}" srcOrd="6" destOrd="0" presId="urn:microsoft.com/office/officeart/2005/8/layout/matrix1"/>
    <dgm:cxn modelId="{4F679CC3-9027-423B-8800-F018000B971E}" type="presParOf" srcId="{B2599712-061F-426D-BB07-EFFDA01C4D78}" destId="{70BDB9DB-7A59-475D-8BF2-59401D1F0FA8}" srcOrd="7" destOrd="0" presId="urn:microsoft.com/office/officeart/2005/8/layout/matrix1"/>
    <dgm:cxn modelId="{6B1F6B1F-FF66-4464-94D2-B2480C9F6008}" type="presParOf" srcId="{D569B1AC-3B5B-4FCF-816E-38EDC76F1AAC}" destId="{91D0F7A4-16FB-408D-9A61-A5E6250212AE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7D7FFB-CDFF-4739-9FF3-6F38690992DA}">
      <dsp:nvSpPr>
        <dsp:cNvPr id="0" name=""/>
        <dsp:cNvSpPr/>
      </dsp:nvSpPr>
      <dsp:spPr>
        <a:xfrm rot="16200000">
          <a:off x="652115" y="-652115"/>
          <a:ext cx="1471625" cy="2775856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/>
            <a:t>深化</a:t>
          </a:r>
          <a:r>
            <a:rPr lang="en-US" altLang="zh-CN" sz="1800" kern="1200" dirty="0" smtClean="0"/>
            <a:t>2</a:t>
          </a:r>
          <a:r>
            <a:rPr lang="zh-CN" altLang="en-US" sz="1800" kern="1200" dirty="0" smtClean="0"/>
            <a:t>个工匠锻造机制</a:t>
          </a:r>
          <a:endParaRPr lang="zh-CN" altLang="en-US" sz="1800" kern="1200" dirty="0"/>
        </a:p>
      </dsp:txBody>
      <dsp:txXfrm rot="5400000">
        <a:off x="0" y="0"/>
        <a:ext cx="2775856" cy="1103718"/>
      </dsp:txXfrm>
    </dsp:sp>
    <dsp:sp modelId="{1F12183D-7316-4947-8FF9-EF063D06266C}">
      <dsp:nvSpPr>
        <dsp:cNvPr id="0" name=""/>
        <dsp:cNvSpPr/>
      </dsp:nvSpPr>
      <dsp:spPr>
        <a:xfrm>
          <a:off x="2775856" y="0"/>
          <a:ext cx="2775856" cy="1471625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/>
            <a:t>打造</a:t>
          </a:r>
          <a:r>
            <a:rPr lang="en-US" altLang="zh-CN" sz="1800" kern="1200" dirty="0" smtClean="0"/>
            <a:t>3</a:t>
          </a:r>
          <a:r>
            <a:rPr lang="zh-CN" altLang="en-US" sz="1800" kern="1200" dirty="0" smtClean="0"/>
            <a:t>个专业协同平台</a:t>
          </a:r>
          <a:endParaRPr lang="zh-CN" altLang="en-US" sz="1800" kern="1200" dirty="0"/>
        </a:p>
      </dsp:txBody>
      <dsp:txXfrm>
        <a:off x="2775856" y="0"/>
        <a:ext cx="2775856" cy="1103718"/>
      </dsp:txXfrm>
    </dsp:sp>
    <dsp:sp modelId="{491A9E2C-B6E3-41DD-834E-AEAFF9B72A6F}">
      <dsp:nvSpPr>
        <dsp:cNvPr id="0" name=""/>
        <dsp:cNvSpPr/>
      </dsp:nvSpPr>
      <dsp:spPr>
        <a:xfrm rot="10800000">
          <a:off x="0" y="1471625"/>
          <a:ext cx="2775856" cy="1471625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/>
            <a:t>设立</a:t>
          </a:r>
          <a:r>
            <a:rPr lang="en-US" altLang="zh-CN" sz="1800" kern="1200" dirty="0" smtClean="0"/>
            <a:t>4</a:t>
          </a:r>
          <a:r>
            <a:rPr lang="zh-CN" altLang="en-US" sz="1800" kern="1200" dirty="0" smtClean="0"/>
            <a:t>个创新改革特区</a:t>
          </a:r>
          <a:endParaRPr lang="zh-CN" altLang="en-US" sz="1800" kern="1200" dirty="0"/>
        </a:p>
      </dsp:txBody>
      <dsp:txXfrm rot="10800000">
        <a:off x="0" y="1839531"/>
        <a:ext cx="2775856" cy="1103718"/>
      </dsp:txXfrm>
    </dsp:sp>
    <dsp:sp modelId="{7814B0A2-C327-4C12-9617-04895D280F70}">
      <dsp:nvSpPr>
        <dsp:cNvPr id="0" name=""/>
        <dsp:cNvSpPr/>
      </dsp:nvSpPr>
      <dsp:spPr>
        <a:xfrm rot="5400000">
          <a:off x="3427973" y="819509"/>
          <a:ext cx="1471625" cy="2775856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/>
            <a:t>推行</a:t>
          </a:r>
          <a:r>
            <a:rPr lang="en-US" altLang="zh-CN" sz="1800" kern="1200" dirty="0" smtClean="0"/>
            <a:t>3</a:t>
          </a:r>
          <a:r>
            <a:rPr lang="zh-CN" altLang="en-US" sz="1800" kern="1200" dirty="0" smtClean="0"/>
            <a:t>大特色提升工程</a:t>
          </a:r>
          <a:endParaRPr lang="zh-CN" altLang="en-US" sz="1800" kern="1200" dirty="0"/>
        </a:p>
      </dsp:txBody>
      <dsp:txXfrm rot="-5400000">
        <a:off x="2775857" y="1839531"/>
        <a:ext cx="2775856" cy="1103718"/>
      </dsp:txXfrm>
    </dsp:sp>
    <dsp:sp modelId="{91D0F7A4-16FB-408D-9A61-A5E6250212AE}">
      <dsp:nvSpPr>
        <dsp:cNvPr id="0" name=""/>
        <dsp:cNvSpPr/>
      </dsp:nvSpPr>
      <dsp:spPr>
        <a:xfrm>
          <a:off x="1293224" y="1021752"/>
          <a:ext cx="2965264" cy="899744"/>
        </a:xfrm>
        <a:prstGeom prst="round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/>
            <a:t>培养有德有能有技有为</a:t>
          </a:r>
          <a:endParaRPr lang="en-US" altLang="zh-CN" sz="1800" kern="1200" dirty="0" smtClean="0"/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/>
            <a:t>的技术技能人才</a:t>
          </a:r>
          <a:endParaRPr lang="zh-CN" altLang="en-US" sz="1800" kern="1200" dirty="0"/>
        </a:p>
      </dsp:txBody>
      <dsp:txXfrm>
        <a:off x="1337146" y="1065674"/>
        <a:ext cx="2877420" cy="8119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type="round1Rect" r:blip="" rot="270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parTxLTRAlign" val="l"/>
                  <dgm:param type="parTxRTLAlign" val="r"/>
                  <dgm:param type="txAnchorVert" val="t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type="rect" r:blip="" rot="270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parTxLTRAlign" val="l"/>
                  <dgm:param type="parTxRTLAlign" val="r"/>
                  <dgm:param type="txAnchorVert" val="t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type="round1Rect" r:blip="" rot="180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parTxLTRAlign" val="l"/>
                  <dgm:param type="parTxRTLAlign" val="r"/>
                  <dgm:param type="txAnchorVert" val="t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type="rect" r:blip="" rot="180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type="round1Rect" r:blip="" rot="90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parTxLTRAlign" val="l"/>
                  <dgm:param type="parTxRTLAlign" val="r"/>
                  <dgm:param type="txAnchorVert" val="t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type="rect" r:blip="" rot="90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0E86B9-7EDE-439F-A238-F0C81F510CC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CE4263-ED5A-4C1C-85F6-EDEEEFC103B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CE4263-ED5A-4C1C-85F6-EDEEEFC103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CE4263-ED5A-4C1C-85F6-EDEEEFC103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CE4263-ED5A-4C1C-85F6-EDEEEFC103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CE4263-ED5A-4C1C-85F6-EDEEEFC103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CE4263-ED5A-4C1C-85F6-EDEEEFC103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CE4263-ED5A-4C1C-85F6-EDEEEFC103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CE4263-ED5A-4C1C-85F6-EDEEEFC103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CE4263-ED5A-4C1C-85F6-EDEEEFC103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CE4263-ED5A-4C1C-85F6-EDEEEFC103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CE4263-ED5A-4C1C-85F6-EDEEEFC103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CE4263-ED5A-4C1C-85F6-EDEEEFC103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CE4263-ED5A-4C1C-85F6-EDEEEFC103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CE4263-ED5A-4C1C-85F6-EDEEEFC103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2C471-4B80-4937-B810-91114531DC2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0FE50-0F3A-4BCB-A494-96684F5DF2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2C471-4B80-4937-B810-91114531DC2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0FE50-0F3A-4BCB-A494-96684F5DF2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2C471-4B80-4937-B810-91114531DC2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0FE50-0F3A-4BCB-A494-96684F5DF2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2C471-4B80-4937-B810-91114531DC2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0FE50-0F3A-4BCB-A494-96684F5DF2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2C471-4B80-4937-B810-91114531DC2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0FE50-0F3A-4BCB-A494-96684F5DF2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2C471-4B80-4937-B810-91114531DC2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0FE50-0F3A-4BCB-A494-96684F5DF2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2C471-4B80-4937-B810-91114531DC2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0FE50-0F3A-4BCB-A494-96684F5DF2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2C471-4B80-4937-B810-91114531DC2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0FE50-0F3A-4BCB-A494-96684F5DF2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2C471-4B80-4937-B810-91114531DC2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0FE50-0F3A-4BCB-A494-96684F5DF2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2C471-4B80-4937-B810-91114531DC2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0FE50-0F3A-4BCB-A494-96684F5DF2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2C471-4B80-4937-B810-91114531DC2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0FE50-0F3A-4BCB-A494-96684F5DF2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F2C471-4B80-4937-B810-91114531DC2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60FE50-0F3A-4BCB-A494-96684F5DF2F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36253" y="2602077"/>
            <a:ext cx="63401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一图看懂徐工院高水平高职院建设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307676" y="267515"/>
            <a:ext cx="1673524" cy="523220"/>
          </a:xfrm>
          <a:prstGeom prst="rect">
            <a:avLst/>
          </a:prstGeom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zh-CN" altLang="en-US" sz="2800" b="1" kern="100" spc="-2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具体任务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807618" y="529125"/>
            <a:ext cx="31085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ctr"/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设立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4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个创新改革特区</a:t>
            </a:r>
            <a:endParaRPr lang="zh-CN" altLang="en-US" sz="24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AutoShape 3"/>
          <p:cNvSpPr/>
          <p:nvPr/>
        </p:nvSpPr>
        <p:spPr>
          <a:xfrm>
            <a:off x="5301798" y="4338030"/>
            <a:ext cx="5656470" cy="985838"/>
          </a:xfrm>
          <a:prstGeom prst="roundRect">
            <a:avLst>
              <a:gd name="adj" fmla="val 11505"/>
            </a:avLst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b="1" dirty="0"/>
              <a:t> </a:t>
            </a:r>
            <a:r>
              <a:rPr lang="en-US" altLang="zh-CN" b="1" dirty="0" err="1"/>
              <a:t>设立专项基金支持国际学术交流与比赛</a:t>
            </a:r>
            <a:endParaRPr lang="en-US" altLang="zh-CN" b="1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b="1" dirty="0"/>
              <a:t> </a:t>
            </a:r>
            <a:r>
              <a:rPr lang="en-US" altLang="zh-CN" b="1" dirty="0" err="1"/>
              <a:t>组织师生参加国际学术交流</a:t>
            </a:r>
            <a:endParaRPr lang="en-US" altLang="zh-CN" b="1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b="1" dirty="0"/>
              <a:t> </a:t>
            </a:r>
            <a:r>
              <a:rPr lang="en-US" altLang="zh-CN" b="1" dirty="0" err="1"/>
              <a:t>支持和组织留学生参加各种竞赛活动</a:t>
            </a:r>
            <a:endParaRPr lang="en-US" altLang="zh-CN" b="1" dirty="0"/>
          </a:p>
        </p:txBody>
      </p:sp>
      <p:sp>
        <p:nvSpPr>
          <p:cNvPr id="9" name="AutoShape 11"/>
          <p:cNvSpPr/>
          <p:nvPr/>
        </p:nvSpPr>
        <p:spPr>
          <a:xfrm>
            <a:off x="5301797" y="1888939"/>
            <a:ext cx="5656471" cy="985838"/>
          </a:xfrm>
          <a:prstGeom prst="roundRect">
            <a:avLst>
              <a:gd name="adj" fmla="val 11505"/>
            </a:avLst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b="1" dirty="0"/>
              <a:t>制定</a:t>
            </a:r>
            <a:r>
              <a:rPr lang="en-US" altLang="zh-CN" b="1" dirty="0"/>
              <a:t>“</a:t>
            </a:r>
            <a:r>
              <a:rPr lang="zh-CN" altLang="en-US" b="1" dirty="0"/>
              <a:t>留学江苏目标校</a:t>
            </a:r>
            <a:r>
              <a:rPr lang="en-US" altLang="zh-CN" b="1" dirty="0"/>
              <a:t>”</a:t>
            </a:r>
            <a:r>
              <a:rPr lang="zh-CN" altLang="en-US" b="1" dirty="0"/>
              <a:t>建设方案</a:t>
            </a:r>
            <a:endParaRPr lang="zh-CN" altLang="en-US" b="1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b="1" dirty="0"/>
              <a:t>建设留学生教育教学运行机制</a:t>
            </a:r>
            <a:endParaRPr lang="zh-CN" altLang="en-US" b="1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b="1" dirty="0"/>
              <a:t>优化对外合作交流机制</a:t>
            </a:r>
            <a:endParaRPr lang="zh-CN" altLang="en-US" b="1" dirty="0"/>
          </a:p>
        </p:txBody>
      </p:sp>
      <p:sp>
        <p:nvSpPr>
          <p:cNvPr id="12" name="AutoShape 19"/>
          <p:cNvSpPr/>
          <p:nvPr/>
        </p:nvSpPr>
        <p:spPr>
          <a:xfrm>
            <a:off x="5301798" y="3112629"/>
            <a:ext cx="5656470" cy="985838"/>
          </a:xfrm>
          <a:prstGeom prst="roundRect">
            <a:avLst>
              <a:gd name="adj" fmla="val 11505"/>
            </a:avLst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b="1" dirty="0"/>
              <a:t>稳定全日制留学生规模，改善结构</a:t>
            </a:r>
            <a:endParaRPr lang="zh-CN" altLang="en-US" b="1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b="1" dirty="0">
                <a:sym typeface="+mn-ea"/>
              </a:rPr>
              <a:t>在海外建立“工程机械、橡胶人才培养基地”</a:t>
            </a:r>
            <a:endParaRPr lang="en-US" altLang="zh-CN" b="1" dirty="0">
              <a:sym typeface="+mn-ea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b="1" dirty="0">
                <a:sym typeface="+mn-ea"/>
              </a:rPr>
              <a:t>开发国外认可的行业或专业教学标准</a:t>
            </a:r>
            <a:endParaRPr lang="zh-CN" altLang="en-US" b="1" dirty="0"/>
          </a:p>
        </p:txBody>
      </p:sp>
      <p:sp>
        <p:nvSpPr>
          <p:cNvPr id="23" name="矩形 22"/>
          <p:cNvSpPr/>
          <p:nvPr/>
        </p:nvSpPr>
        <p:spPr>
          <a:xfrm>
            <a:off x="3687482" y="1081932"/>
            <a:ext cx="4724400" cy="400110"/>
          </a:xfrm>
          <a:prstGeom prst="rect">
            <a:avLst/>
          </a:prstGeom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特区四：国际教育与交流学院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5"/>
          <p:cNvSpPr txBox="1"/>
          <p:nvPr/>
        </p:nvSpPr>
        <p:spPr>
          <a:xfrm>
            <a:off x="1230449" y="2098657"/>
            <a:ext cx="466725" cy="2806922"/>
          </a:xfrm>
          <a:prstGeom prst="rect">
            <a:avLst/>
          </a:pr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>
            <a:defPPr>
              <a:defRPr lang="zh-CN"/>
            </a:defPPr>
            <a:lvl1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 sz="2800" b="1"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/>
              <a:t>国际影响典型校</a:t>
            </a:r>
            <a:endParaRPr lang="zh-CN" altLang="en-US" dirty="0"/>
          </a:p>
        </p:txBody>
      </p:sp>
      <p:sp>
        <p:nvSpPr>
          <p:cNvPr id="20" name="任意多边形 19"/>
          <p:cNvSpPr/>
          <p:nvPr/>
        </p:nvSpPr>
        <p:spPr>
          <a:xfrm>
            <a:off x="2091755" y="2003350"/>
            <a:ext cx="3047354" cy="783111"/>
          </a:xfrm>
          <a:custGeom>
            <a:avLst/>
            <a:gdLst>
              <a:gd name="connsiteX0" fmla="*/ 0 w 3047354"/>
              <a:gd name="connsiteY0" fmla="*/ 0 h 783111"/>
              <a:gd name="connsiteX1" fmla="*/ 3047354 w 3047354"/>
              <a:gd name="connsiteY1" fmla="*/ 0 h 783111"/>
              <a:gd name="connsiteX2" fmla="*/ 3047354 w 3047354"/>
              <a:gd name="connsiteY2" fmla="*/ 783111 h 783111"/>
              <a:gd name="connsiteX3" fmla="*/ 0 w 3047354"/>
              <a:gd name="connsiteY3" fmla="*/ 783111 h 783111"/>
              <a:gd name="connsiteX4" fmla="*/ 0 w 3047354"/>
              <a:gd name="connsiteY4" fmla="*/ 0 h 783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47354" h="783111">
                <a:moveTo>
                  <a:pt x="0" y="0"/>
                </a:moveTo>
                <a:lnTo>
                  <a:pt x="3047354" y="0"/>
                </a:lnTo>
                <a:lnTo>
                  <a:pt x="3047354" y="783111"/>
                </a:lnTo>
                <a:lnTo>
                  <a:pt x="0" y="783111"/>
                </a:lnTo>
                <a:lnTo>
                  <a:pt x="0" y="0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b="1" dirty="0" smtClean="0"/>
              <a:t>优化国际交流与合作机制</a:t>
            </a:r>
            <a:endParaRPr lang="zh-CN" altLang="en-US" sz="1800" b="1" kern="1200" dirty="0"/>
          </a:p>
        </p:txBody>
      </p:sp>
      <p:sp>
        <p:nvSpPr>
          <p:cNvPr id="21" name="任意多边形 20"/>
          <p:cNvSpPr/>
          <p:nvPr/>
        </p:nvSpPr>
        <p:spPr>
          <a:xfrm>
            <a:off x="2091755" y="3156172"/>
            <a:ext cx="3047354" cy="783111"/>
          </a:xfrm>
          <a:custGeom>
            <a:avLst/>
            <a:gdLst>
              <a:gd name="connsiteX0" fmla="*/ 0 w 3047354"/>
              <a:gd name="connsiteY0" fmla="*/ 0 h 783111"/>
              <a:gd name="connsiteX1" fmla="*/ 3047354 w 3047354"/>
              <a:gd name="connsiteY1" fmla="*/ 0 h 783111"/>
              <a:gd name="connsiteX2" fmla="*/ 3047354 w 3047354"/>
              <a:gd name="connsiteY2" fmla="*/ 783111 h 783111"/>
              <a:gd name="connsiteX3" fmla="*/ 0 w 3047354"/>
              <a:gd name="connsiteY3" fmla="*/ 783111 h 783111"/>
              <a:gd name="connsiteX4" fmla="*/ 0 w 3047354"/>
              <a:gd name="connsiteY4" fmla="*/ 0 h 783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47354" h="783111">
                <a:moveTo>
                  <a:pt x="0" y="0"/>
                </a:moveTo>
                <a:lnTo>
                  <a:pt x="3047354" y="0"/>
                </a:lnTo>
                <a:lnTo>
                  <a:pt x="3047354" y="783111"/>
                </a:lnTo>
                <a:lnTo>
                  <a:pt x="0" y="783111"/>
                </a:lnTo>
                <a:lnTo>
                  <a:pt x="0" y="0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800" b="1" kern="1200" dirty="0" smtClean="0"/>
              <a:t>实施“走出去”和“引进来”工程</a:t>
            </a:r>
            <a:endParaRPr lang="zh-CN" altLang="en-US" sz="1800" b="1" kern="1200" dirty="0"/>
          </a:p>
        </p:txBody>
      </p:sp>
      <p:sp>
        <p:nvSpPr>
          <p:cNvPr id="24" name="任意多边形 23"/>
          <p:cNvSpPr/>
          <p:nvPr/>
        </p:nvSpPr>
        <p:spPr>
          <a:xfrm>
            <a:off x="2091755" y="4439394"/>
            <a:ext cx="3047354" cy="783111"/>
          </a:xfrm>
          <a:custGeom>
            <a:avLst/>
            <a:gdLst>
              <a:gd name="connsiteX0" fmla="*/ 0 w 3047354"/>
              <a:gd name="connsiteY0" fmla="*/ 0 h 783111"/>
              <a:gd name="connsiteX1" fmla="*/ 3047354 w 3047354"/>
              <a:gd name="connsiteY1" fmla="*/ 0 h 783111"/>
              <a:gd name="connsiteX2" fmla="*/ 3047354 w 3047354"/>
              <a:gd name="connsiteY2" fmla="*/ 783111 h 783111"/>
              <a:gd name="connsiteX3" fmla="*/ 0 w 3047354"/>
              <a:gd name="connsiteY3" fmla="*/ 783111 h 783111"/>
              <a:gd name="connsiteX4" fmla="*/ 0 w 3047354"/>
              <a:gd name="connsiteY4" fmla="*/ 0 h 783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47354" h="783111">
                <a:moveTo>
                  <a:pt x="0" y="0"/>
                </a:moveTo>
                <a:lnTo>
                  <a:pt x="3047354" y="0"/>
                </a:lnTo>
                <a:lnTo>
                  <a:pt x="3047354" y="783111"/>
                </a:lnTo>
                <a:lnTo>
                  <a:pt x="0" y="783111"/>
                </a:lnTo>
                <a:lnTo>
                  <a:pt x="0" y="0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800" b="1" kern="1200" dirty="0" smtClean="0"/>
              <a:t>打造国际学术交流与比赛支持体系</a:t>
            </a:r>
            <a:endParaRPr lang="zh-CN" altLang="en-US" sz="1800" b="1" kern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307676" y="267515"/>
            <a:ext cx="1673524" cy="523220"/>
          </a:xfrm>
          <a:prstGeom prst="rect">
            <a:avLst/>
          </a:prstGeom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zh-CN" altLang="en-US" sz="2800" b="1" kern="100" spc="-2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具体任务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807618" y="529125"/>
            <a:ext cx="31085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ctr"/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推行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</a:rPr>
              <a:t>3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个特色提升工程</a:t>
            </a:r>
            <a:endParaRPr lang="zh-CN" altLang="en-US" sz="24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367839" y="2109441"/>
            <a:ext cx="63872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dirty="0">
                <a:solidFill>
                  <a:schemeClr val="tx1"/>
                </a:solidFill>
              </a:rPr>
              <a:t>通过培养和柔性共享，教授达到</a:t>
            </a:r>
            <a:r>
              <a:rPr lang="en-US" altLang="zh-CN" dirty="0">
                <a:solidFill>
                  <a:schemeClr val="tx1"/>
                </a:solidFill>
              </a:rPr>
              <a:t>100</a:t>
            </a:r>
            <a:r>
              <a:rPr lang="zh-CN" altLang="en-US" dirty="0">
                <a:solidFill>
                  <a:schemeClr val="tx1"/>
                </a:solidFill>
              </a:rPr>
              <a:t>人，博士达到</a:t>
            </a:r>
            <a:r>
              <a:rPr lang="en-US" altLang="zh-CN" dirty="0">
                <a:solidFill>
                  <a:schemeClr val="tx1"/>
                </a:solidFill>
              </a:rPr>
              <a:t>100</a:t>
            </a:r>
            <a:r>
              <a:rPr lang="zh-CN" altLang="en-US" dirty="0">
                <a:solidFill>
                  <a:schemeClr val="tx1"/>
                </a:solidFill>
              </a:rPr>
              <a:t>人。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67839" y="4617818"/>
            <a:ext cx="277585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dirty="0" smtClean="0"/>
              <a:t>国际化</a:t>
            </a:r>
            <a:r>
              <a:rPr lang="zh-CN" altLang="en-US" dirty="0"/>
              <a:t>视野人才达到</a:t>
            </a:r>
            <a:r>
              <a:rPr lang="en-US" altLang="zh-CN" dirty="0"/>
              <a:t>30%</a:t>
            </a:r>
            <a:r>
              <a:rPr lang="zh-CN" altLang="en-US" dirty="0"/>
              <a:t>。</a:t>
            </a:r>
            <a:endParaRPr lang="en-US" altLang="zh-CN" dirty="0"/>
          </a:p>
        </p:txBody>
      </p:sp>
      <p:sp>
        <p:nvSpPr>
          <p:cNvPr id="4" name="矩形 3"/>
          <p:cNvSpPr/>
          <p:nvPr/>
        </p:nvSpPr>
        <p:spPr>
          <a:xfrm>
            <a:off x="4367839" y="3089491"/>
            <a:ext cx="336368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dirty="0"/>
              <a:t>6</a:t>
            </a:r>
            <a:r>
              <a:rPr lang="zh-CN" altLang="en-US" dirty="0"/>
              <a:t>个教学团队达到国家级水平。</a:t>
            </a:r>
            <a:endParaRPr lang="en-US" altLang="zh-CN" dirty="0"/>
          </a:p>
          <a:p>
            <a:pPr algn="just"/>
            <a:r>
              <a:rPr lang="en-US" altLang="zh-CN" dirty="0"/>
              <a:t>10</a:t>
            </a:r>
            <a:r>
              <a:rPr lang="zh-CN" altLang="en-US" dirty="0"/>
              <a:t>名专业带头人国内有影响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algn="just"/>
            <a:r>
              <a:rPr lang="en-US" altLang="zh-CN" dirty="0"/>
              <a:t>3</a:t>
            </a:r>
            <a:r>
              <a:rPr lang="en-US" altLang="zh-CN" dirty="0" smtClean="0"/>
              <a:t>0</a:t>
            </a:r>
            <a:r>
              <a:rPr lang="zh-CN" altLang="en-US" dirty="0" smtClean="0"/>
              <a:t>名骨干教师在行业内有影响。</a:t>
            </a:r>
            <a:endParaRPr lang="en-US" altLang="zh-CN" dirty="0"/>
          </a:p>
        </p:txBody>
      </p:sp>
      <p:sp>
        <p:nvSpPr>
          <p:cNvPr id="12" name="矩形 11"/>
          <p:cNvSpPr/>
          <p:nvPr/>
        </p:nvSpPr>
        <p:spPr>
          <a:xfrm>
            <a:off x="4378355" y="5809773"/>
            <a:ext cx="55306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zh-CN" dirty="0"/>
              <a:t>完善兼职教授、博士、产业教授和技能大师管理</a:t>
            </a:r>
            <a:r>
              <a:rPr lang="zh-CN" altLang="zh-CN" dirty="0" smtClean="0"/>
              <a:t>机制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sp>
        <p:nvSpPr>
          <p:cNvPr id="14" name="任意多边形 13"/>
          <p:cNvSpPr/>
          <p:nvPr/>
        </p:nvSpPr>
        <p:spPr>
          <a:xfrm>
            <a:off x="2173360" y="2087217"/>
            <a:ext cx="2204995" cy="783111"/>
          </a:xfrm>
          <a:custGeom>
            <a:avLst/>
            <a:gdLst>
              <a:gd name="connsiteX0" fmla="*/ 0 w 3047354"/>
              <a:gd name="connsiteY0" fmla="*/ 0 h 783111"/>
              <a:gd name="connsiteX1" fmla="*/ 3047354 w 3047354"/>
              <a:gd name="connsiteY1" fmla="*/ 0 h 783111"/>
              <a:gd name="connsiteX2" fmla="*/ 3047354 w 3047354"/>
              <a:gd name="connsiteY2" fmla="*/ 783111 h 783111"/>
              <a:gd name="connsiteX3" fmla="*/ 0 w 3047354"/>
              <a:gd name="connsiteY3" fmla="*/ 783111 h 783111"/>
              <a:gd name="connsiteX4" fmla="*/ 0 w 3047354"/>
              <a:gd name="connsiteY4" fmla="*/ 0 h 783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47354" h="783111">
                <a:moveTo>
                  <a:pt x="0" y="0"/>
                </a:moveTo>
                <a:lnTo>
                  <a:pt x="3047354" y="0"/>
                </a:lnTo>
                <a:lnTo>
                  <a:pt x="3047354" y="783111"/>
                </a:lnTo>
                <a:lnTo>
                  <a:pt x="0" y="783111"/>
                </a:lnTo>
                <a:lnTo>
                  <a:pt x="0" y="0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b="1" dirty="0"/>
              <a:t>实施</a:t>
            </a:r>
            <a:r>
              <a:rPr lang="zh-CN" altLang="zh-CN" b="1" dirty="0"/>
              <a:t>双百人才计划</a:t>
            </a:r>
            <a:endParaRPr lang="zh-CN" altLang="en-US" b="1" dirty="0"/>
          </a:p>
        </p:txBody>
      </p:sp>
      <p:sp>
        <p:nvSpPr>
          <p:cNvPr id="15" name="任意多边形 14"/>
          <p:cNvSpPr/>
          <p:nvPr/>
        </p:nvSpPr>
        <p:spPr>
          <a:xfrm>
            <a:off x="2173360" y="3152295"/>
            <a:ext cx="2204995" cy="783111"/>
          </a:xfrm>
          <a:custGeom>
            <a:avLst/>
            <a:gdLst>
              <a:gd name="connsiteX0" fmla="*/ 0 w 3047354"/>
              <a:gd name="connsiteY0" fmla="*/ 0 h 783111"/>
              <a:gd name="connsiteX1" fmla="*/ 3047354 w 3047354"/>
              <a:gd name="connsiteY1" fmla="*/ 0 h 783111"/>
              <a:gd name="connsiteX2" fmla="*/ 3047354 w 3047354"/>
              <a:gd name="connsiteY2" fmla="*/ 783111 h 783111"/>
              <a:gd name="connsiteX3" fmla="*/ 0 w 3047354"/>
              <a:gd name="connsiteY3" fmla="*/ 783111 h 783111"/>
              <a:gd name="connsiteX4" fmla="*/ 0 w 3047354"/>
              <a:gd name="connsiteY4" fmla="*/ 0 h 783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47354" h="783111">
                <a:moveTo>
                  <a:pt x="0" y="0"/>
                </a:moveTo>
                <a:lnTo>
                  <a:pt x="3047354" y="0"/>
                </a:lnTo>
                <a:lnTo>
                  <a:pt x="3047354" y="783111"/>
                </a:lnTo>
                <a:lnTo>
                  <a:pt x="0" y="783111"/>
                </a:lnTo>
                <a:lnTo>
                  <a:pt x="0" y="0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zh-CN" b="1" dirty="0"/>
              <a:t>实施</a:t>
            </a:r>
            <a:r>
              <a:rPr lang="en-US" altLang="zh-CN" b="1" dirty="0"/>
              <a:t>61030</a:t>
            </a:r>
            <a:r>
              <a:rPr lang="zh-CN" altLang="zh-CN" b="1" dirty="0"/>
              <a:t>名师计划</a:t>
            </a:r>
            <a:endParaRPr lang="zh-CN" altLang="en-US" b="1" dirty="0"/>
          </a:p>
        </p:txBody>
      </p:sp>
      <p:sp>
        <p:nvSpPr>
          <p:cNvPr id="16" name="任意多边形 15"/>
          <p:cNvSpPr/>
          <p:nvPr/>
        </p:nvSpPr>
        <p:spPr>
          <a:xfrm>
            <a:off x="2162844" y="4410928"/>
            <a:ext cx="2204995" cy="783111"/>
          </a:xfrm>
          <a:custGeom>
            <a:avLst/>
            <a:gdLst>
              <a:gd name="connsiteX0" fmla="*/ 0 w 3047354"/>
              <a:gd name="connsiteY0" fmla="*/ 0 h 783111"/>
              <a:gd name="connsiteX1" fmla="*/ 3047354 w 3047354"/>
              <a:gd name="connsiteY1" fmla="*/ 0 h 783111"/>
              <a:gd name="connsiteX2" fmla="*/ 3047354 w 3047354"/>
              <a:gd name="connsiteY2" fmla="*/ 783111 h 783111"/>
              <a:gd name="connsiteX3" fmla="*/ 0 w 3047354"/>
              <a:gd name="connsiteY3" fmla="*/ 783111 h 783111"/>
              <a:gd name="connsiteX4" fmla="*/ 0 w 3047354"/>
              <a:gd name="connsiteY4" fmla="*/ 0 h 783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47354" h="783111">
                <a:moveTo>
                  <a:pt x="0" y="0"/>
                </a:moveTo>
                <a:lnTo>
                  <a:pt x="3047354" y="0"/>
                </a:lnTo>
                <a:lnTo>
                  <a:pt x="3047354" y="783111"/>
                </a:lnTo>
                <a:lnTo>
                  <a:pt x="0" y="783111"/>
                </a:lnTo>
                <a:lnTo>
                  <a:pt x="0" y="0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zh-CN" b="1" dirty="0" smtClean="0"/>
              <a:t>实施</a:t>
            </a:r>
            <a:r>
              <a:rPr lang="zh-CN" altLang="zh-CN" b="1" dirty="0"/>
              <a:t>教师国际化提升计划</a:t>
            </a:r>
            <a:endParaRPr lang="zh-CN" altLang="en-US" b="1" dirty="0"/>
          </a:p>
        </p:txBody>
      </p:sp>
      <p:sp>
        <p:nvSpPr>
          <p:cNvPr id="17" name="任意多边形 16"/>
          <p:cNvSpPr/>
          <p:nvPr/>
        </p:nvSpPr>
        <p:spPr>
          <a:xfrm>
            <a:off x="2161597" y="5602883"/>
            <a:ext cx="2204995" cy="783111"/>
          </a:xfrm>
          <a:custGeom>
            <a:avLst/>
            <a:gdLst>
              <a:gd name="connsiteX0" fmla="*/ 0 w 3047354"/>
              <a:gd name="connsiteY0" fmla="*/ 0 h 783111"/>
              <a:gd name="connsiteX1" fmla="*/ 3047354 w 3047354"/>
              <a:gd name="connsiteY1" fmla="*/ 0 h 783111"/>
              <a:gd name="connsiteX2" fmla="*/ 3047354 w 3047354"/>
              <a:gd name="connsiteY2" fmla="*/ 783111 h 783111"/>
              <a:gd name="connsiteX3" fmla="*/ 0 w 3047354"/>
              <a:gd name="connsiteY3" fmla="*/ 783111 h 783111"/>
              <a:gd name="connsiteX4" fmla="*/ 0 w 3047354"/>
              <a:gd name="connsiteY4" fmla="*/ 0 h 783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47354" h="783111">
                <a:moveTo>
                  <a:pt x="0" y="0"/>
                </a:moveTo>
                <a:lnTo>
                  <a:pt x="3047354" y="0"/>
                </a:lnTo>
                <a:lnTo>
                  <a:pt x="3047354" y="783111"/>
                </a:lnTo>
                <a:lnTo>
                  <a:pt x="0" y="783111"/>
                </a:lnTo>
                <a:lnTo>
                  <a:pt x="0" y="0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zh-CN" b="1" dirty="0" smtClean="0"/>
              <a:t>实施</a:t>
            </a:r>
            <a:r>
              <a:rPr lang="zh-CN" altLang="zh-CN" b="1" dirty="0"/>
              <a:t>高层次人才共享计划</a:t>
            </a:r>
            <a:endParaRPr lang="zh-CN" altLang="en-US" b="1" dirty="0"/>
          </a:p>
        </p:txBody>
      </p:sp>
      <p:sp>
        <p:nvSpPr>
          <p:cNvPr id="18" name="文本框 5"/>
          <p:cNvSpPr txBox="1"/>
          <p:nvPr/>
        </p:nvSpPr>
        <p:spPr>
          <a:xfrm>
            <a:off x="4378355" y="1100288"/>
            <a:ext cx="3985083" cy="771671"/>
          </a:xfrm>
          <a:prstGeom prst="rect">
            <a:avLst/>
          </a:pr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>
            <a:defPPr>
              <a:defRPr lang="zh-CN"/>
            </a:defPPr>
            <a:lvl1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 sz="2800" b="1"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lvl="0" defTabSz="933450"/>
            <a:r>
              <a:rPr lang="zh-CN" altLang="en-US" dirty="0"/>
              <a:t>师资</a:t>
            </a:r>
            <a:r>
              <a:rPr lang="zh-CN" altLang="en-US" dirty="0" smtClean="0"/>
              <a:t>队伍能力提升</a:t>
            </a:r>
            <a:r>
              <a:rPr lang="zh-CN" altLang="en-US" dirty="0"/>
              <a:t>工程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307676" y="267515"/>
            <a:ext cx="1673524" cy="523220"/>
          </a:xfrm>
          <a:prstGeom prst="rect">
            <a:avLst/>
          </a:prstGeom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zh-CN" altLang="en-US" sz="2800" b="1" kern="100" spc="-2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具体任务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807618" y="529125"/>
            <a:ext cx="31085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ctr"/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推行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</a:rPr>
              <a:t>3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个特色提升工程</a:t>
            </a:r>
            <a:endParaRPr lang="zh-CN" altLang="en-US" sz="24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8" name="文本框 5"/>
          <p:cNvSpPr txBox="1"/>
          <p:nvPr/>
        </p:nvSpPr>
        <p:spPr>
          <a:xfrm>
            <a:off x="4378355" y="1100288"/>
            <a:ext cx="3985083" cy="771671"/>
          </a:xfrm>
          <a:prstGeom prst="rect">
            <a:avLst/>
          </a:pr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>
            <a:defPPr>
              <a:defRPr lang="zh-CN"/>
            </a:defPPr>
            <a:lvl1pPr lvl="0" algn="ctr" defTabSz="9334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 sz="2800" b="1"/>
            </a:lvl1pPr>
          </a:lstStyle>
          <a:p>
            <a:r>
              <a:rPr lang="zh-CN" altLang="en-US" dirty="0"/>
              <a:t>以文化人质量提升工程</a:t>
            </a:r>
            <a:endParaRPr lang="zh-CN" altLang="en-US" dirty="0"/>
          </a:p>
        </p:txBody>
      </p:sp>
      <p:sp>
        <p:nvSpPr>
          <p:cNvPr id="20" name="任意多边形 19"/>
          <p:cNvSpPr/>
          <p:nvPr/>
        </p:nvSpPr>
        <p:spPr>
          <a:xfrm>
            <a:off x="2173360" y="2087217"/>
            <a:ext cx="2204995" cy="783111"/>
          </a:xfrm>
          <a:custGeom>
            <a:avLst/>
            <a:gdLst>
              <a:gd name="connsiteX0" fmla="*/ 0 w 3047354"/>
              <a:gd name="connsiteY0" fmla="*/ 0 h 783111"/>
              <a:gd name="connsiteX1" fmla="*/ 3047354 w 3047354"/>
              <a:gd name="connsiteY1" fmla="*/ 0 h 783111"/>
              <a:gd name="connsiteX2" fmla="*/ 3047354 w 3047354"/>
              <a:gd name="connsiteY2" fmla="*/ 783111 h 783111"/>
              <a:gd name="connsiteX3" fmla="*/ 0 w 3047354"/>
              <a:gd name="connsiteY3" fmla="*/ 783111 h 783111"/>
              <a:gd name="connsiteX4" fmla="*/ 0 w 3047354"/>
              <a:gd name="connsiteY4" fmla="*/ 0 h 783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47354" h="783111">
                <a:moveTo>
                  <a:pt x="0" y="0"/>
                </a:moveTo>
                <a:lnTo>
                  <a:pt x="3047354" y="0"/>
                </a:lnTo>
                <a:lnTo>
                  <a:pt x="3047354" y="783111"/>
                </a:lnTo>
                <a:lnTo>
                  <a:pt x="0" y="783111"/>
                </a:lnTo>
                <a:lnTo>
                  <a:pt x="0" y="0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algn="ctr" fontAlgn="ctr">
              <a:spcAft>
                <a:spcPts val="0"/>
              </a:spcAft>
            </a:pPr>
            <a:r>
              <a:rPr lang="zh-CN" altLang="en-US" b="1" kern="0" dirty="0"/>
              <a:t>书院育人计划</a:t>
            </a:r>
            <a:endParaRPr lang="zh-CN" altLang="zh-CN" b="1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2173360" y="3481302"/>
            <a:ext cx="2204995" cy="783111"/>
          </a:xfrm>
          <a:custGeom>
            <a:avLst/>
            <a:gdLst>
              <a:gd name="connsiteX0" fmla="*/ 0 w 3047354"/>
              <a:gd name="connsiteY0" fmla="*/ 0 h 783111"/>
              <a:gd name="connsiteX1" fmla="*/ 3047354 w 3047354"/>
              <a:gd name="connsiteY1" fmla="*/ 0 h 783111"/>
              <a:gd name="connsiteX2" fmla="*/ 3047354 w 3047354"/>
              <a:gd name="connsiteY2" fmla="*/ 783111 h 783111"/>
              <a:gd name="connsiteX3" fmla="*/ 0 w 3047354"/>
              <a:gd name="connsiteY3" fmla="*/ 783111 h 783111"/>
              <a:gd name="connsiteX4" fmla="*/ 0 w 3047354"/>
              <a:gd name="connsiteY4" fmla="*/ 0 h 783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47354" h="783111">
                <a:moveTo>
                  <a:pt x="0" y="0"/>
                </a:moveTo>
                <a:lnTo>
                  <a:pt x="3047354" y="0"/>
                </a:lnTo>
                <a:lnTo>
                  <a:pt x="3047354" y="783111"/>
                </a:lnTo>
                <a:lnTo>
                  <a:pt x="0" y="783111"/>
                </a:lnTo>
                <a:lnTo>
                  <a:pt x="0" y="0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algn="ctr" fontAlgn="ctr">
              <a:spcAft>
                <a:spcPts val="0"/>
              </a:spcAft>
            </a:pPr>
            <a:r>
              <a:rPr lang="zh-CN" altLang="en-US" b="1" kern="0" dirty="0"/>
              <a:t>二元融合计划</a:t>
            </a:r>
            <a:endParaRPr lang="zh-CN" altLang="zh-CN" b="1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4" name="任意多边形 23"/>
          <p:cNvSpPr/>
          <p:nvPr/>
        </p:nvSpPr>
        <p:spPr>
          <a:xfrm>
            <a:off x="2173360" y="4890378"/>
            <a:ext cx="2204995" cy="783111"/>
          </a:xfrm>
          <a:custGeom>
            <a:avLst/>
            <a:gdLst>
              <a:gd name="connsiteX0" fmla="*/ 0 w 3047354"/>
              <a:gd name="connsiteY0" fmla="*/ 0 h 783111"/>
              <a:gd name="connsiteX1" fmla="*/ 3047354 w 3047354"/>
              <a:gd name="connsiteY1" fmla="*/ 0 h 783111"/>
              <a:gd name="connsiteX2" fmla="*/ 3047354 w 3047354"/>
              <a:gd name="connsiteY2" fmla="*/ 783111 h 783111"/>
              <a:gd name="connsiteX3" fmla="*/ 0 w 3047354"/>
              <a:gd name="connsiteY3" fmla="*/ 783111 h 783111"/>
              <a:gd name="connsiteX4" fmla="*/ 0 w 3047354"/>
              <a:gd name="connsiteY4" fmla="*/ 0 h 783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47354" h="783111">
                <a:moveTo>
                  <a:pt x="0" y="0"/>
                </a:moveTo>
                <a:lnTo>
                  <a:pt x="3047354" y="0"/>
                </a:lnTo>
                <a:lnTo>
                  <a:pt x="3047354" y="783111"/>
                </a:lnTo>
                <a:lnTo>
                  <a:pt x="0" y="783111"/>
                </a:lnTo>
                <a:lnTo>
                  <a:pt x="0" y="0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algn="ctr" fontAlgn="ctr">
              <a:spcAft>
                <a:spcPts val="0"/>
              </a:spcAft>
            </a:pPr>
            <a:r>
              <a:rPr lang="zh-CN" altLang="en-US" b="1" kern="0" dirty="0"/>
              <a:t>四维引导计划</a:t>
            </a:r>
            <a:endParaRPr lang="zh-CN" altLang="zh-CN" b="1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631276" y="2294106"/>
            <a:ext cx="43685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ctr">
              <a:spcAft>
                <a:spcPts val="0"/>
              </a:spcAft>
            </a:pPr>
            <a:r>
              <a:rPr lang="zh-CN" altLang="en-US" kern="100" dirty="0"/>
              <a:t>建立</a:t>
            </a:r>
            <a:r>
              <a:rPr lang="zh-CN" altLang="zh-CN" kern="100" dirty="0"/>
              <a:t>九里书院</a:t>
            </a:r>
            <a:r>
              <a:rPr lang="zh-CN" altLang="en-US" kern="100" dirty="0"/>
              <a:t>，探索书院式文化育人模式</a:t>
            </a:r>
            <a:endParaRPr lang="zh-CN" altLang="zh-CN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631276" y="3549691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685800" fontAlgn="ctr">
              <a:defRPr/>
            </a:pPr>
            <a:r>
              <a:rPr lang="zh-CN" altLang="en-US" kern="0" dirty="0"/>
              <a:t>职业文化融入专业课程，汲取“徐工”文化，塑造学生的文化素养和工匠精神。</a:t>
            </a:r>
            <a:r>
              <a:rPr lang="zh-CN" altLang="zh-CN" kern="0" dirty="0"/>
              <a:t>打造“一专业群一文化品牌”</a:t>
            </a:r>
            <a:endParaRPr lang="zh-CN" altLang="zh-CN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631276" y="5027158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ctr">
              <a:spcAft>
                <a:spcPts val="0"/>
              </a:spcAft>
            </a:pPr>
            <a:r>
              <a:rPr lang="zh-CN" altLang="en-US" kern="0" dirty="0"/>
              <a:t>从</a:t>
            </a:r>
            <a:r>
              <a:rPr lang="zh-CN" altLang="zh-CN" kern="0" dirty="0"/>
              <a:t>思想政治素质、科学文化素质、身心健康素质、实践能力素质</a:t>
            </a:r>
            <a:r>
              <a:rPr lang="zh-CN" altLang="en-US" kern="0" dirty="0"/>
              <a:t>四方面构建学生素质评价模型，引导学生自我发展</a:t>
            </a:r>
            <a:endParaRPr lang="zh-CN" altLang="zh-CN" kern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307676" y="267515"/>
            <a:ext cx="1673524" cy="523220"/>
          </a:xfrm>
          <a:prstGeom prst="rect">
            <a:avLst/>
          </a:prstGeom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zh-CN" altLang="en-US" sz="2800" b="1" kern="100" spc="-2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具体任务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807618" y="529125"/>
            <a:ext cx="31085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ctr"/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推行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</a:rPr>
              <a:t>3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个特色提升工程</a:t>
            </a:r>
            <a:endParaRPr lang="zh-CN" altLang="en-US" sz="24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78355" y="1100288"/>
            <a:ext cx="3985083" cy="771671"/>
          </a:xfrm>
          <a:prstGeom prst="rect">
            <a:avLst/>
          </a:pr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>
            <a:defPPr>
              <a:defRPr lang="zh-CN"/>
            </a:defPPr>
            <a:lvl1pPr lvl="0" algn="ctr" defTabSz="9334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 sz="2800" b="1"/>
            </a:lvl1pPr>
          </a:lstStyle>
          <a:p>
            <a:r>
              <a:rPr lang="zh-CN" altLang="en-US" dirty="0" smtClean="0"/>
              <a:t>智慧校园效率提升</a:t>
            </a:r>
            <a:r>
              <a:rPr lang="zh-CN" altLang="en-US" dirty="0"/>
              <a:t>工程</a:t>
            </a:r>
            <a:endParaRPr lang="zh-CN" altLang="en-US" dirty="0"/>
          </a:p>
        </p:txBody>
      </p:sp>
      <p:sp>
        <p:nvSpPr>
          <p:cNvPr id="7" name="任意多边形 6"/>
          <p:cNvSpPr/>
          <p:nvPr/>
        </p:nvSpPr>
        <p:spPr>
          <a:xfrm>
            <a:off x="1156201" y="2087216"/>
            <a:ext cx="2204995" cy="783111"/>
          </a:xfrm>
          <a:custGeom>
            <a:avLst/>
            <a:gdLst>
              <a:gd name="connsiteX0" fmla="*/ 0 w 3047354"/>
              <a:gd name="connsiteY0" fmla="*/ 0 h 783111"/>
              <a:gd name="connsiteX1" fmla="*/ 3047354 w 3047354"/>
              <a:gd name="connsiteY1" fmla="*/ 0 h 783111"/>
              <a:gd name="connsiteX2" fmla="*/ 3047354 w 3047354"/>
              <a:gd name="connsiteY2" fmla="*/ 783111 h 783111"/>
              <a:gd name="connsiteX3" fmla="*/ 0 w 3047354"/>
              <a:gd name="connsiteY3" fmla="*/ 783111 h 783111"/>
              <a:gd name="connsiteX4" fmla="*/ 0 w 3047354"/>
              <a:gd name="connsiteY4" fmla="*/ 0 h 783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47354" h="783111">
                <a:moveTo>
                  <a:pt x="0" y="0"/>
                </a:moveTo>
                <a:lnTo>
                  <a:pt x="3047354" y="0"/>
                </a:lnTo>
                <a:lnTo>
                  <a:pt x="3047354" y="783111"/>
                </a:lnTo>
                <a:lnTo>
                  <a:pt x="0" y="783111"/>
                </a:lnTo>
                <a:lnTo>
                  <a:pt x="0" y="0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algn="ctr"/>
            <a:r>
              <a:rPr lang="zh-CN" altLang="zh-CN" b="1" dirty="0"/>
              <a:t>学习要素集聚的资源平台</a:t>
            </a:r>
            <a:endParaRPr lang="zh-CN" altLang="zh-CN" b="1" dirty="0"/>
          </a:p>
        </p:txBody>
      </p:sp>
      <p:sp>
        <p:nvSpPr>
          <p:cNvPr id="8" name="任意多边形 7"/>
          <p:cNvSpPr/>
          <p:nvPr/>
        </p:nvSpPr>
        <p:spPr>
          <a:xfrm>
            <a:off x="1156201" y="3152294"/>
            <a:ext cx="2204995" cy="783111"/>
          </a:xfrm>
          <a:custGeom>
            <a:avLst/>
            <a:gdLst>
              <a:gd name="connsiteX0" fmla="*/ 0 w 3047354"/>
              <a:gd name="connsiteY0" fmla="*/ 0 h 783111"/>
              <a:gd name="connsiteX1" fmla="*/ 3047354 w 3047354"/>
              <a:gd name="connsiteY1" fmla="*/ 0 h 783111"/>
              <a:gd name="connsiteX2" fmla="*/ 3047354 w 3047354"/>
              <a:gd name="connsiteY2" fmla="*/ 783111 h 783111"/>
              <a:gd name="connsiteX3" fmla="*/ 0 w 3047354"/>
              <a:gd name="connsiteY3" fmla="*/ 783111 h 783111"/>
              <a:gd name="connsiteX4" fmla="*/ 0 w 3047354"/>
              <a:gd name="connsiteY4" fmla="*/ 0 h 783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47354" h="783111">
                <a:moveTo>
                  <a:pt x="0" y="0"/>
                </a:moveTo>
                <a:lnTo>
                  <a:pt x="3047354" y="0"/>
                </a:lnTo>
                <a:lnTo>
                  <a:pt x="3047354" y="783111"/>
                </a:lnTo>
                <a:lnTo>
                  <a:pt x="0" y="783111"/>
                </a:lnTo>
                <a:lnTo>
                  <a:pt x="0" y="0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zh-CN" b="1" dirty="0"/>
              <a:t>线上线下结合的“</a:t>
            </a:r>
            <a:r>
              <a:rPr lang="en-US" altLang="zh-CN" b="1" dirty="0"/>
              <a:t>e</a:t>
            </a:r>
            <a:r>
              <a:rPr lang="zh-CN" altLang="zh-CN" b="1" dirty="0"/>
              <a:t>教</a:t>
            </a:r>
            <a:r>
              <a:rPr lang="en-US" altLang="zh-CN" b="1" dirty="0"/>
              <a:t>e</a:t>
            </a:r>
            <a:r>
              <a:rPr lang="zh-CN" altLang="zh-CN" b="1" dirty="0"/>
              <a:t>学”平台</a:t>
            </a:r>
            <a:endParaRPr lang="zh-CN" altLang="en-US" b="1" dirty="0"/>
          </a:p>
        </p:txBody>
      </p:sp>
      <p:sp>
        <p:nvSpPr>
          <p:cNvPr id="9" name="任意多边形 8"/>
          <p:cNvSpPr/>
          <p:nvPr/>
        </p:nvSpPr>
        <p:spPr>
          <a:xfrm>
            <a:off x="1145685" y="4410927"/>
            <a:ext cx="2204995" cy="783111"/>
          </a:xfrm>
          <a:custGeom>
            <a:avLst/>
            <a:gdLst>
              <a:gd name="connsiteX0" fmla="*/ 0 w 3047354"/>
              <a:gd name="connsiteY0" fmla="*/ 0 h 783111"/>
              <a:gd name="connsiteX1" fmla="*/ 3047354 w 3047354"/>
              <a:gd name="connsiteY1" fmla="*/ 0 h 783111"/>
              <a:gd name="connsiteX2" fmla="*/ 3047354 w 3047354"/>
              <a:gd name="connsiteY2" fmla="*/ 783111 h 783111"/>
              <a:gd name="connsiteX3" fmla="*/ 0 w 3047354"/>
              <a:gd name="connsiteY3" fmla="*/ 783111 h 783111"/>
              <a:gd name="connsiteX4" fmla="*/ 0 w 3047354"/>
              <a:gd name="connsiteY4" fmla="*/ 0 h 783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47354" h="783111">
                <a:moveTo>
                  <a:pt x="0" y="0"/>
                </a:moveTo>
                <a:lnTo>
                  <a:pt x="3047354" y="0"/>
                </a:lnTo>
                <a:lnTo>
                  <a:pt x="3047354" y="783111"/>
                </a:lnTo>
                <a:lnTo>
                  <a:pt x="0" y="783111"/>
                </a:lnTo>
                <a:lnTo>
                  <a:pt x="0" y="0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zh-CN" b="1" dirty="0"/>
              <a:t>打造持续改进的质量保证平台</a:t>
            </a:r>
            <a:endParaRPr lang="zh-CN" altLang="en-US" b="1" dirty="0"/>
          </a:p>
        </p:txBody>
      </p:sp>
      <p:sp>
        <p:nvSpPr>
          <p:cNvPr id="10" name="任意多边形 9"/>
          <p:cNvSpPr/>
          <p:nvPr/>
        </p:nvSpPr>
        <p:spPr>
          <a:xfrm>
            <a:off x="1144438" y="5602882"/>
            <a:ext cx="2204995" cy="783111"/>
          </a:xfrm>
          <a:custGeom>
            <a:avLst/>
            <a:gdLst>
              <a:gd name="connsiteX0" fmla="*/ 0 w 3047354"/>
              <a:gd name="connsiteY0" fmla="*/ 0 h 783111"/>
              <a:gd name="connsiteX1" fmla="*/ 3047354 w 3047354"/>
              <a:gd name="connsiteY1" fmla="*/ 0 h 783111"/>
              <a:gd name="connsiteX2" fmla="*/ 3047354 w 3047354"/>
              <a:gd name="connsiteY2" fmla="*/ 783111 h 783111"/>
              <a:gd name="connsiteX3" fmla="*/ 0 w 3047354"/>
              <a:gd name="connsiteY3" fmla="*/ 783111 h 783111"/>
              <a:gd name="connsiteX4" fmla="*/ 0 w 3047354"/>
              <a:gd name="connsiteY4" fmla="*/ 0 h 783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47354" h="783111">
                <a:moveTo>
                  <a:pt x="0" y="0"/>
                </a:moveTo>
                <a:lnTo>
                  <a:pt x="3047354" y="0"/>
                </a:lnTo>
                <a:lnTo>
                  <a:pt x="3047354" y="783111"/>
                </a:lnTo>
                <a:lnTo>
                  <a:pt x="0" y="783111"/>
                </a:lnTo>
                <a:lnTo>
                  <a:pt x="0" y="0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zh-CN" b="1" dirty="0"/>
              <a:t>优化集成泛在管理服务平台</a:t>
            </a:r>
            <a:endParaRPr lang="zh-CN" altLang="en-US" b="1" dirty="0"/>
          </a:p>
        </p:txBody>
      </p:sp>
      <p:sp>
        <p:nvSpPr>
          <p:cNvPr id="2" name="矩形 1"/>
          <p:cNvSpPr/>
          <p:nvPr/>
        </p:nvSpPr>
        <p:spPr>
          <a:xfrm>
            <a:off x="3658931" y="2117087"/>
            <a:ext cx="18117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完善云数据</a:t>
            </a:r>
            <a:r>
              <a:rPr lang="zh-CN" altLang="zh-CN" dirty="0" smtClean="0"/>
              <a:t>中心</a:t>
            </a:r>
            <a:endParaRPr lang="en-US" altLang="zh-CN" dirty="0" smtClean="0"/>
          </a:p>
          <a:p>
            <a:r>
              <a:rPr lang="zh-CN" altLang="en-US" dirty="0" smtClean="0"/>
              <a:t>建设</a:t>
            </a:r>
            <a:r>
              <a:rPr lang="zh-CN" altLang="zh-CN" dirty="0" smtClean="0"/>
              <a:t>课程</a:t>
            </a:r>
            <a:r>
              <a:rPr lang="zh-CN" altLang="zh-CN" dirty="0"/>
              <a:t>超市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3658931" y="3152294"/>
            <a:ext cx="460094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完善移动网络平台，实现线上线下互动</a:t>
            </a:r>
            <a:r>
              <a:rPr lang="zh-CN" altLang="zh-CN" dirty="0" smtClean="0"/>
              <a:t>学习</a:t>
            </a:r>
            <a:endParaRPr lang="en-US" altLang="zh-CN" dirty="0" smtClean="0"/>
          </a:p>
          <a:p>
            <a:r>
              <a:rPr lang="zh-CN" altLang="zh-CN" dirty="0"/>
              <a:t>开展智慧教室建设，实现实习实训虚实结合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658931" y="4410927"/>
            <a:ext cx="40626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建立</a:t>
            </a:r>
            <a:r>
              <a:rPr lang="zh-CN" altLang="zh-CN" dirty="0" smtClean="0"/>
              <a:t>状态</a:t>
            </a:r>
            <a:r>
              <a:rPr lang="zh-CN" altLang="zh-CN" dirty="0"/>
              <a:t>数据库采集</a:t>
            </a:r>
            <a:r>
              <a:rPr lang="zh-CN" altLang="zh-CN" dirty="0" smtClean="0"/>
              <a:t>信息</a:t>
            </a:r>
            <a:r>
              <a:rPr lang="zh-CN" altLang="en-US" dirty="0" smtClean="0"/>
              <a:t>系统</a:t>
            </a:r>
            <a:endParaRPr lang="en-US" altLang="zh-CN" dirty="0" smtClean="0"/>
          </a:p>
          <a:p>
            <a:r>
              <a:rPr lang="zh-CN" altLang="en-US" dirty="0" smtClean="0"/>
              <a:t>建立</a:t>
            </a:r>
            <a:r>
              <a:rPr lang="zh-CN" altLang="zh-CN" dirty="0" smtClean="0"/>
              <a:t>质量控制</a:t>
            </a:r>
            <a:r>
              <a:rPr lang="zh-CN" altLang="zh-CN" dirty="0"/>
              <a:t>管理考核</a:t>
            </a:r>
            <a:r>
              <a:rPr lang="zh-CN" altLang="zh-CN" dirty="0" smtClean="0"/>
              <a:t>系统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3658931" y="5462663"/>
            <a:ext cx="204414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完善基础数据</a:t>
            </a:r>
            <a:r>
              <a:rPr lang="zh-CN" altLang="zh-CN" dirty="0" smtClean="0"/>
              <a:t>收集</a:t>
            </a:r>
            <a:endParaRPr lang="en-US" altLang="zh-CN" dirty="0" smtClean="0"/>
          </a:p>
          <a:p>
            <a:r>
              <a:rPr lang="zh-CN" altLang="zh-CN" dirty="0"/>
              <a:t>开展大</a:t>
            </a:r>
            <a:r>
              <a:rPr lang="zh-CN" altLang="zh-CN" dirty="0" smtClean="0"/>
              <a:t>数据分析</a:t>
            </a:r>
            <a:endParaRPr lang="en-US" altLang="zh-CN" dirty="0" smtClean="0"/>
          </a:p>
          <a:p>
            <a:r>
              <a:rPr lang="zh-CN" altLang="zh-CN" dirty="0"/>
              <a:t>实现数据互通共享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307676" y="267515"/>
            <a:ext cx="1673524" cy="523220"/>
          </a:xfrm>
          <a:prstGeom prst="rect">
            <a:avLst/>
          </a:prstGeom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zh-CN" altLang="en-US" sz="2800" b="1" kern="100" spc="-2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建设成效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3182589" y="64319"/>
          <a:ext cx="5337299" cy="6796381"/>
        </p:xfrm>
        <a:graphic>
          <a:graphicData uri="http://schemas.openxmlformats.org/drawingml/2006/table">
            <a:tbl>
              <a:tblPr firstRow="1" firstCol="1" bandRow="1">
                <a:tableStyleId>{BDBED569-4797-4DF1-A0F4-6AAB3CD982D8}</a:tableStyleId>
              </a:tblPr>
              <a:tblGrid>
                <a:gridCol w="471594"/>
                <a:gridCol w="1358461"/>
                <a:gridCol w="471594"/>
                <a:gridCol w="471594"/>
                <a:gridCol w="472212"/>
                <a:gridCol w="472212"/>
                <a:gridCol w="539671"/>
                <a:gridCol w="539671"/>
                <a:gridCol w="540290"/>
              </a:tblGrid>
              <a:tr h="348292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kern="0" dirty="0">
                          <a:effectLst/>
                        </a:rPr>
                        <a:t>序号</a:t>
                      </a:r>
                      <a:endParaRPr lang="zh-CN" sz="11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kern="0" dirty="0">
                          <a:effectLst/>
                        </a:rPr>
                        <a:t>成果类别</a:t>
                      </a:r>
                      <a:endParaRPr lang="zh-CN" sz="11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kern="0">
                          <a:effectLst/>
                        </a:rPr>
                        <a:t>成果数量</a:t>
                      </a:r>
                      <a:r>
                        <a:rPr lang="en-US" sz="1100" kern="0">
                          <a:effectLst/>
                        </a:rPr>
                        <a:t>/</a:t>
                      </a:r>
                      <a:r>
                        <a:rPr lang="zh-CN" sz="1100" kern="0">
                          <a:effectLst/>
                        </a:rPr>
                        <a:t>项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kern="0">
                          <a:effectLst/>
                        </a:rPr>
                        <a:t>小计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kern="0">
                          <a:effectLst/>
                        </a:rPr>
                        <a:t>国家级数量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kern="0">
                          <a:effectLst/>
                        </a:rPr>
                        <a:t>省部级数量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</a:tr>
              <a:tr h="332579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</a:rPr>
                        <a:t>2</a:t>
                      </a:r>
                      <a:endParaRPr lang="zh-CN" sz="1100" kern="1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kern="0" dirty="0">
                          <a:effectLst/>
                        </a:rPr>
                        <a:t>机制</a:t>
                      </a:r>
                      <a:endParaRPr lang="zh-CN" sz="11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</a:rPr>
                        <a:t>3</a:t>
                      </a:r>
                      <a:endParaRPr lang="zh-CN" sz="1100" kern="1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kern="0" dirty="0">
                          <a:effectLst/>
                        </a:rPr>
                        <a:t>平台</a:t>
                      </a:r>
                      <a:endParaRPr lang="zh-CN" sz="11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</a:rPr>
                        <a:t>4</a:t>
                      </a:r>
                      <a:endParaRPr lang="zh-CN" sz="1100" kern="1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kern="0" dirty="0">
                          <a:effectLst/>
                        </a:rPr>
                        <a:t>特区</a:t>
                      </a:r>
                      <a:endParaRPr lang="zh-CN" sz="11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</a:rPr>
                        <a:t>3</a:t>
                      </a:r>
                      <a:endParaRPr lang="zh-CN" sz="1100" kern="1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kern="0" dirty="0">
                          <a:effectLst/>
                        </a:rPr>
                        <a:t>工程</a:t>
                      </a:r>
                      <a:endParaRPr lang="zh-CN" sz="11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 vMerge="1">
                  <a:tcPr/>
                </a:tc>
                <a:tc vMerge="1">
                  <a:tcPr/>
                </a:tc>
                <a:tc vMerge="1">
                  <a:tcPr/>
                </a:tc>
              </a:tr>
              <a:tr h="25504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1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kern="100" dirty="0">
                          <a:effectLst/>
                        </a:rPr>
                        <a:t>教学成果奖</a:t>
                      </a:r>
                      <a:endParaRPr lang="zh-CN" sz="11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1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1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1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3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1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2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</a:tr>
              <a:tr h="25504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2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kern="100" dirty="0">
                          <a:effectLst/>
                        </a:rPr>
                        <a:t>重点专业（群）</a:t>
                      </a:r>
                      <a:endParaRPr lang="zh-CN" sz="11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6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6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1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5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</a:tr>
              <a:tr h="25504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3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kern="100" dirty="0">
                          <a:effectLst/>
                        </a:rPr>
                        <a:t>实训基地（平台）</a:t>
                      </a:r>
                      <a:endParaRPr lang="zh-CN" sz="11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2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2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2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</a:tr>
              <a:tr h="25504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4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kern="100">
                          <a:effectLst/>
                        </a:rPr>
                        <a:t>研发平台（中心）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</a:rPr>
                        <a:t> </a:t>
                      </a:r>
                      <a:endParaRPr lang="zh-CN" sz="11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2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2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2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</a:tr>
              <a:tr h="25504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5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kern="100">
                          <a:effectLst/>
                        </a:rPr>
                        <a:t>教学团队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</a:rPr>
                        <a:t> </a:t>
                      </a:r>
                      <a:endParaRPr lang="zh-CN" sz="11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4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4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4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</a:tr>
              <a:tr h="25504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6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kern="100">
                          <a:effectLst/>
                        </a:rPr>
                        <a:t>教学名师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10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10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10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</a:tr>
              <a:tr h="25504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7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kern="100">
                          <a:effectLst/>
                        </a:rPr>
                        <a:t>人才工程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</a:rPr>
                        <a:t> </a:t>
                      </a:r>
                      <a:endParaRPr lang="zh-CN" sz="11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10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10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10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</a:tr>
              <a:tr h="25504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8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kern="100">
                          <a:effectLst/>
                        </a:rPr>
                        <a:t>科技团队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1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1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1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</a:tr>
              <a:tr h="25504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9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kern="100">
                          <a:effectLst/>
                        </a:rPr>
                        <a:t>专业教学资源库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1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1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1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</a:tr>
              <a:tr h="25504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10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kern="100">
                          <a:effectLst/>
                        </a:rPr>
                        <a:t>精品课程（在线）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12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</a:rPr>
                        <a:t> </a:t>
                      </a:r>
                      <a:endParaRPr lang="zh-CN" sz="11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12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3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9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</a:tr>
              <a:tr h="25504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11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kern="100">
                          <a:effectLst/>
                        </a:rPr>
                        <a:t>重点教材（精品）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</a:rPr>
                        <a:t> </a:t>
                      </a:r>
                      <a:endParaRPr lang="zh-CN" sz="11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13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13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3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10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</a:tr>
              <a:tr h="25504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12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kern="100">
                          <a:effectLst/>
                        </a:rPr>
                        <a:t>教师获奖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6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6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6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</a:rPr>
                        <a:t>18</a:t>
                      </a:r>
                      <a:endParaRPr lang="zh-CN" sz="11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2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16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</a:tr>
              <a:tr h="25504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13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kern="100">
                          <a:effectLst/>
                        </a:rPr>
                        <a:t>学生竞赛获奖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40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20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5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65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5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60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</a:tr>
              <a:tr h="25504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14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kern="100">
                          <a:effectLst/>
                        </a:rPr>
                        <a:t>教师培训项目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2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1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</a:rPr>
                        <a:t>3</a:t>
                      </a:r>
                      <a:endParaRPr lang="zh-CN" sz="11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1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2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</a:tr>
              <a:tr h="25504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15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kern="100">
                          <a:effectLst/>
                        </a:rPr>
                        <a:t>社会培训品牌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1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1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</a:rPr>
                        <a:t> </a:t>
                      </a:r>
                      <a:endParaRPr lang="zh-CN" sz="11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1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</a:tr>
              <a:tr h="2850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16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kern="100">
                          <a:effectLst/>
                        </a:rPr>
                        <a:t>年均培训量</a:t>
                      </a:r>
                      <a:r>
                        <a:rPr lang="en-US" sz="1100" kern="100">
                          <a:effectLst/>
                        </a:rPr>
                        <a:t>/</a:t>
                      </a:r>
                      <a:r>
                        <a:rPr lang="zh-CN" sz="1100" kern="100">
                          <a:effectLst/>
                        </a:rPr>
                        <a:t>人日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10000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40000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1000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51000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</a:rPr>
                        <a:t> </a:t>
                      </a:r>
                      <a:endParaRPr lang="zh-CN" sz="11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</a:tr>
              <a:tr h="25504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17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kern="100">
                          <a:effectLst/>
                        </a:rPr>
                        <a:t>教研、科研项目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110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110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</a:rPr>
                        <a:t>5</a:t>
                      </a:r>
                      <a:endParaRPr lang="zh-CN" sz="11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105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</a:tr>
              <a:tr h="25504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18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kern="100">
                          <a:effectLst/>
                        </a:rPr>
                        <a:t>发明专利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100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100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</a:rPr>
                        <a:t>100</a:t>
                      </a:r>
                      <a:endParaRPr lang="zh-CN" sz="11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</a:tr>
              <a:tr h="25504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19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kern="100">
                          <a:effectLst/>
                        </a:rPr>
                        <a:t>科技服务项目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230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230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</a:rPr>
                        <a:t> </a:t>
                      </a:r>
                      <a:endParaRPr lang="zh-CN" sz="11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</a:tr>
              <a:tr h="25504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20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kern="100">
                          <a:effectLst/>
                        </a:rPr>
                        <a:t>科技成果转化项目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150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150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</a:rPr>
                        <a:t> </a:t>
                      </a:r>
                      <a:endParaRPr lang="zh-CN" sz="11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</a:tr>
              <a:tr h="25504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21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kern="100">
                          <a:effectLst/>
                        </a:rPr>
                        <a:t>对外交流与合作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2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2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</a:rPr>
                        <a:t>2</a:t>
                      </a:r>
                      <a:endParaRPr lang="zh-CN" sz="11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</a:tr>
              <a:tr h="25504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22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kern="100">
                          <a:effectLst/>
                        </a:rPr>
                        <a:t>支援西部学校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4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4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 </a:t>
                      </a:r>
                      <a:endParaRPr lang="zh-CN" sz="11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</a:rPr>
                        <a:t> </a:t>
                      </a:r>
                      <a:endParaRPr lang="zh-CN" sz="11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</a:tr>
              <a:tr h="471881">
                <a:tc gridSpan="9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100" kern="0" dirty="0">
                          <a:effectLst/>
                        </a:rPr>
                        <a:t>注：①人才工程包括六大高峰、</a:t>
                      </a:r>
                      <a:r>
                        <a:rPr lang="en-US" sz="1100" kern="0" dirty="0">
                          <a:effectLst/>
                        </a:rPr>
                        <a:t>333</a:t>
                      </a:r>
                      <a:r>
                        <a:rPr lang="zh-CN" sz="1100" kern="0" dirty="0">
                          <a:effectLst/>
                        </a:rPr>
                        <a:t>、青蓝工程等；②学生竞赛获奖包括技能竞赛、创新创业、毕业设计、挑战杯等；③若项目名称变更或中止，按其标准自主认定。</a:t>
                      </a:r>
                      <a:endParaRPr lang="zh-CN" sz="11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38922" marR="38922" marT="0" marB="0" anchor="ctr"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45"/>
          <p:cNvSpPr txBox="1"/>
          <p:nvPr/>
        </p:nvSpPr>
        <p:spPr>
          <a:xfrm>
            <a:off x="782106" y="2297095"/>
            <a:ext cx="234209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一把手工程</a:t>
            </a:r>
            <a:endParaRPr lang="en-US" altLang="zh-CN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建立领导小组</a:t>
            </a:r>
            <a:endParaRPr lang="en-US" altLang="zh-CN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设立专项工作组</a:t>
            </a:r>
            <a:endParaRPr lang="zh-CN" altLang="en-US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6"/>
          <p:cNvSpPr txBox="1"/>
          <p:nvPr/>
        </p:nvSpPr>
        <p:spPr>
          <a:xfrm>
            <a:off x="7226893" y="4004395"/>
            <a:ext cx="3586457" cy="565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2800" b="1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绩效保障</a:t>
            </a:r>
            <a:endParaRPr lang="zh-CN" altLang="zh-CN" dirty="0"/>
          </a:p>
        </p:txBody>
      </p:sp>
      <p:grpSp>
        <p:nvGrpSpPr>
          <p:cNvPr id="6" name="组合 5"/>
          <p:cNvGrpSpPr/>
          <p:nvPr/>
        </p:nvGrpSpPr>
        <p:grpSpPr>
          <a:xfrm>
            <a:off x="3784078" y="2526752"/>
            <a:ext cx="3171931" cy="2982957"/>
            <a:chOff x="8307116" y="4026514"/>
            <a:chExt cx="7648404" cy="7438057"/>
          </a:xfrm>
        </p:grpSpPr>
        <p:sp>
          <p:nvSpPr>
            <p:cNvPr id="7" name="橢圓 55"/>
            <p:cNvSpPr/>
            <p:nvPr/>
          </p:nvSpPr>
          <p:spPr>
            <a:xfrm>
              <a:off x="12273426" y="4026514"/>
              <a:ext cx="3677554" cy="4253341"/>
            </a:xfrm>
            <a:custGeom>
              <a:avLst/>
              <a:gdLst/>
              <a:ahLst/>
              <a:cxnLst/>
              <a:rect l="l" t="t" r="r" b="b"/>
              <a:pathLst>
                <a:path w="1965411" h="2340300">
                  <a:moveTo>
                    <a:pt x="795261" y="0"/>
                  </a:moveTo>
                  <a:cubicBezTo>
                    <a:pt x="1441517" y="0"/>
                    <a:pt x="1965411" y="523894"/>
                    <a:pt x="1965411" y="1170150"/>
                  </a:cubicBezTo>
                  <a:cubicBezTo>
                    <a:pt x="1965411" y="1816406"/>
                    <a:pt x="1441517" y="2340300"/>
                    <a:pt x="795261" y="2340300"/>
                  </a:cubicBezTo>
                  <a:cubicBezTo>
                    <a:pt x="487766" y="2340300"/>
                    <a:pt x="207973" y="2221693"/>
                    <a:pt x="0" y="2026800"/>
                  </a:cubicBezTo>
                  <a:cubicBezTo>
                    <a:pt x="215871" y="1805818"/>
                    <a:pt x="348501" y="1503473"/>
                    <a:pt x="348501" y="1170150"/>
                  </a:cubicBezTo>
                  <a:cubicBezTo>
                    <a:pt x="348501" y="836827"/>
                    <a:pt x="215871" y="534482"/>
                    <a:pt x="0" y="313500"/>
                  </a:cubicBezTo>
                  <a:cubicBezTo>
                    <a:pt x="207973" y="118607"/>
                    <a:pt x="487766" y="0"/>
                    <a:pt x="795261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" name="橢圓 55"/>
            <p:cNvSpPr/>
            <p:nvPr/>
          </p:nvSpPr>
          <p:spPr>
            <a:xfrm rot="5400000">
              <a:off x="11980006" y="7460106"/>
              <a:ext cx="3572006" cy="4379022"/>
            </a:xfrm>
            <a:custGeom>
              <a:avLst/>
              <a:gdLst/>
              <a:ahLst/>
              <a:cxnLst/>
              <a:rect l="l" t="t" r="r" b="b"/>
              <a:pathLst>
                <a:path w="1965411" h="2340300">
                  <a:moveTo>
                    <a:pt x="795261" y="0"/>
                  </a:moveTo>
                  <a:cubicBezTo>
                    <a:pt x="1441517" y="0"/>
                    <a:pt x="1965411" y="523894"/>
                    <a:pt x="1965411" y="1170150"/>
                  </a:cubicBezTo>
                  <a:cubicBezTo>
                    <a:pt x="1965411" y="1816406"/>
                    <a:pt x="1441517" y="2340300"/>
                    <a:pt x="795261" y="2340300"/>
                  </a:cubicBezTo>
                  <a:cubicBezTo>
                    <a:pt x="487766" y="2340300"/>
                    <a:pt x="207973" y="2221693"/>
                    <a:pt x="0" y="2026800"/>
                  </a:cubicBezTo>
                  <a:cubicBezTo>
                    <a:pt x="215871" y="1805818"/>
                    <a:pt x="348501" y="1503473"/>
                    <a:pt x="348501" y="1170150"/>
                  </a:cubicBezTo>
                  <a:cubicBezTo>
                    <a:pt x="348501" y="836827"/>
                    <a:pt x="215871" y="534482"/>
                    <a:pt x="0" y="313500"/>
                  </a:cubicBezTo>
                  <a:cubicBezTo>
                    <a:pt x="207973" y="118607"/>
                    <a:pt x="487766" y="0"/>
                    <a:pt x="795261" y="0"/>
                  </a:cubicBezTo>
                  <a:close/>
                </a:path>
              </a:pathLst>
            </a:custGeom>
            <a:solidFill>
              <a:srgbClr val="F884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9" name="橢圓 55"/>
            <p:cNvSpPr/>
            <p:nvPr/>
          </p:nvSpPr>
          <p:spPr>
            <a:xfrm rot="10800000">
              <a:off x="8323808" y="7211230"/>
              <a:ext cx="3677554" cy="4253341"/>
            </a:xfrm>
            <a:custGeom>
              <a:avLst/>
              <a:gdLst/>
              <a:ahLst/>
              <a:cxnLst/>
              <a:rect l="l" t="t" r="r" b="b"/>
              <a:pathLst>
                <a:path w="1965411" h="2340300">
                  <a:moveTo>
                    <a:pt x="795261" y="0"/>
                  </a:moveTo>
                  <a:cubicBezTo>
                    <a:pt x="1441517" y="0"/>
                    <a:pt x="1965411" y="523894"/>
                    <a:pt x="1965411" y="1170150"/>
                  </a:cubicBezTo>
                  <a:cubicBezTo>
                    <a:pt x="1965411" y="1816406"/>
                    <a:pt x="1441517" y="2340300"/>
                    <a:pt x="795261" y="2340300"/>
                  </a:cubicBezTo>
                  <a:cubicBezTo>
                    <a:pt x="487766" y="2340300"/>
                    <a:pt x="207973" y="2221693"/>
                    <a:pt x="0" y="2026800"/>
                  </a:cubicBezTo>
                  <a:cubicBezTo>
                    <a:pt x="215871" y="1805818"/>
                    <a:pt x="348501" y="1503473"/>
                    <a:pt x="348501" y="1170150"/>
                  </a:cubicBezTo>
                  <a:cubicBezTo>
                    <a:pt x="348501" y="836827"/>
                    <a:pt x="215871" y="534482"/>
                    <a:pt x="0" y="313500"/>
                  </a:cubicBezTo>
                  <a:cubicBezTo>
                    <a:pt x="207973" y="118607"/>
                    <a:pt x="487766" y="0"/>
                    <a:pt x="795261" y="0"/>
                  </a:cubicBezTo>
                  <a:close/>
                </a:path>
              </a:pathLst>
            </a:custGeom>
            <a:solidFill>
              <a:srgbClr val="F26D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" name="橢圓 55"/>
            <p:cNvSpPr/>
            <p:nvPr/>
          </p:nvSpPr>
          <p:spPr>
            <a:xfrm rot="16200000">
              <a:off x="8710624" y="3648386"/>
              <a:ext cx="3572006" cy="4379022"/>
            </a:xfrm>
            <a:custGeom>
              <a:avLst/>
              <a:gdLst/>
              <a:ahLst/>
              <a:cxnLst/>
              <a:rect l="l" t="t" r="r" b="b"/>
              <a:pathLst>
                <a:path w="1965411" h="2340300">
                  <a:moveTo>
                    <a:pt x="795261" y="0"/>
                  </a:moveTo>
                  <a:cubicBezTo>
                    <a:pt x="1441517" y="0"/>
                    <a:pt x="1965411" y="523894"/>
                    <a:pt x="1965411" y="1170150"/>
                  </a:cubicBezTo>
                  <a:cubicBezTo>
                    <a:pt x="1965411" y="1816406"/>
                    <a:pt x="1441517" y="2340300"/>
                    <a:pt x="795261" y="2340300"/>
                  </a:cubicBezTo>
                  <a:cubicBezTo>
                    <a:pt x="487766" y="2340300"/>
                    <a:pt x="207973" y="2221693"/>
                    <a:pt x="0" y="2026800"/>
                  </a:cubicBezTo>
                  <a:cubicBezTo>
                    <a:pt x="215871" y="1805818"/>
                    <a:pt x="348501" y="1503473"/>
                    <a:pt x="348501" y="1170150"/>
                  </a:cubicBezTo>
                  <a:cubicBezTo>
                    <a:pt x="348501" y="836827"/>
                    <a:pt x="215871" y="534482"/>
                    <a:pt x="0" y="313500"/>
                  </a:cubicBezTo>
                  <a:cubicBezTo>
                    <a:pt x="207973" y="118607"/>
                    <a:pt x="487766" y="0"/>
                    <a:pt x="79526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" name="Freeform 24"/>
            <p:cNvSpPr>
              <a:spLocks noEditPoints="1"/>
            </p:cNvSpPr>
            <p:nvPr/>
          </p:nvSpPr>
          <p:spPr bwMode="auto">
            <a:xfrm flipH="1">
              <a:off x="9446516" y="8639177"/>
              <a:ext cx="1432134" cy="1397444"/>
            </a:xfrm>
            <a:custGeom>
              <a:avLst/>
              <a:gdLst>
                <a:gd name="T0" fmla="*/ 149 w 264"/>
                <a:gd name="T1" fmla="*/ 58 h 265"/>
                <a:gd name="T2" fmla="*/ 116 w 264"/>
                <a:gd name="T3" fmla="*/ 58 h 265"/>
                <a:gd name="T4" fmla="*/ 116 w 264"/>
                <a:gd name="T5" fmla="*/ 116 h 265"/>
                <a:gd name="T6" fmla="*/ 60 w 264"/>
                <a:gd name="T7" fmla="*/ 116 h 265"/>
                <a:gd name="T8" fmla="*/ 60 w 264"/>
                <a:gd name="T9" fmla="*/ 148 h 265"/>
                <a:gd name="T10" fmla="*/ 116 w 264"/>
                <a:gd name="T11" fmla="*/ 148 h 265"/>
                <a:gd name="T12" fmla="*/ 116 w 264"/>
                <a:gd name="T13" fmla="*/ 207 h 265"/>
                <a:gd name="T14" fmla="*/ 149 w 264"/>
                <a:gd name="T15" fmla="*/ 207 h 265"/>
                <a:gd name="T16" fmla="*/ 149 w 264"/>
                <a:gd name="T17" fmla="*/ 148 h 265"/>
                <a:gd name="T18" fmla="*/ 205 w 264"/>
                <a:gd name="T19" fmla="*/ 148 h 265"/>
                <a:gd name="T20" fmla="*/ 205 w 264"/>
                <a:gd name="T21" fmla="*/ 116 h 265"/>
                <a:gd name="T22" fmla="*/ 149 w 264"/>
                <a:gd name="T23" fmla="*/ 116 h 265"/>
                <a:gd name="T24" fmla="*/ 149 w 264"/>
                <a:gd name="T25" fmla="*/ 58 h 265"/>
                <a:gd name="T26" fmla="*/ 132 w 264"/>
                <a:gd name="T27" fmla="*/ 235 h 265"/>
                <a:gd name="T28" fmla="*/ 30 w 264"/>
                <a:gd name="T29" fmla="*/ 133 h 265"/>
                <a:gd name="T30" fmla="*/ 132 w 264"/>
                <a:gd name="T31" fmla="*/ 30 h 265"/>
                <a:gd name="T32" fmla="*/ 235 w 264"/>
                <a:gd name="T33" fmla="*/ 133 h 265"/>
                <a:gd name="T34" fmla="*/ 132 w 264"/>
                <a:gd name="T35" fmla="*/ 235 h 265"/>
                <a:gd name="T36" fmla="*/ 132 w 264"/>
                <a:gd name="T37" fmla="*/ 0 h 265"/>
                <a:gd name="T38" fmla="*/ 0 w 264"/>
                <a:gd name="T39" fmla="*/ 133 h 265"/>
                <a:gd name="T40" fmla="*/ 132 w 264"/>
                <a:gd name="T41" fmla="*/ 265 h 265"/>
                <a:gd name="T42" fmla="*/ 264 w 264"/>
                <a:gd name="T43" fmla="*/ 133 h 265"/>
                <a:gd name="T44" fmla="*/ 132 w 264"/>
                <a:gd name="T45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4" h="265">
                  <a:moveTo>
                    <a:pt x="149" y="58"/>
                  </a:moveTo>
                  <a:cubicBezTo>
                    <a:pt x="116" y="58"/>
                    <a:pt x="116" y="58"/>
                    <a:pt x="116" y="58"/>
                  </a:cubicBezTo>
                  <a:cubicBezTo>
                    <a:pt x="116" y="116"/>
                    <a:pt x="116" y="116"/>
                    <a:pt x="116" y="116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48"/>
                    <a:pt x="60" y="148"/>
                    <a:pt x="60" y="148"/>
                  </a:cubicBezTo>
                  <a:cubicBezTo>
                    <a:pt x="116" y="148"/>
                    <a:pt x="116" y="148"/>
                    <a:pt x="116" y="148"/>
                  </a:cubicBezTo>
                  <a:cubicBezTo>
                    <a:pt x="116" y="207"/>
                    <a:pt x="116" y="207"/>
                    <a:pt x="116" y="207"/>
                  </a:cubicBezTo>
                  <a:cubicBezTo>
                    <a:pt x="149" y="207"/>
                    <a:pt x="149" y="207"/>
                    <a:pt x="149" y="207"/>
                  </a:cubicBezTo>
                  <a:cubicBezTo>
                    <a:pt x="149" y="148"/>
                    <a:pt x="149" y="148"/>
                    <a:pt x="149" y="148"/>
                  </a:cubicBezTo>
                  <a:cubicBezTo>
                    <a:pt x="205" y="148"/>
                    <a:pt x="205" y="148"/>
                    <a:pt x="205" y="148"/>
                  </a:cubicBezTo>
                  <a:cubicBezTo>
                    <a:pt x="205" y="116"/>
                    <a:pt x="205" y="116"/>
                    <a:pt x="205" y="116"/>
                  </a:cubicBezTo>
                  <a:cubicBezTo>
                    <a:pt x="149" y="116"/>
                    <a:pt x="149" y="116"/>
                    <a:pt x="149" y="116"/>
                  </a:cubicBezTo>
                  <a:cubicBezTo>
                    <a:pt x="149" y="58"/>
                    <a:pt x="149" y="58"/>
                    <a:pt x="149" y="58"/>
                  </a:cubicBezTo>
                  <a:moveTo>
                    <a:pt x="132" y="235"/>
                  </a:moveTo>
                  <a:cubicBezTo>
                    <a:pt x="76" y="235"/>
                    <a:pt x="30" y="189"/>
                    <a:pt x="30" y="133"/>
                  </a:cubicBezTo>
                  <a:cubicBezTo>
                    <a:pt x="30" y="76"/>
                    <a:pt x="76" y="30"/>
                    <a:pt x="132" y="30"/>
                  </a:cubicBezTo>
                  <a:cubicBezTo>
                    <a:pt x="189" y="30"/>
                    <a:pt x="235" y="76"/>
                    <a:pt x="235" y="133"/>
                  </a:cubicBezTo>
                  <a:cubicBezTo>
                    <a:pt x="235" y="189"/>
                    <a:pt x="189" y="235"/>
                    <a:pt x="132" y="235"/>
                  </a:cubicBezTo>
                  <a:moveTo>
                    <a:pt x="132" y="0"/>
                  </a:moveTo>
                  <a:cubicBezTo>
                    <a:pt x="59" y="0"/>
                    <a:pt x="0" y="60"/>
                    <a:pt x="0" y="133"/>
                  </a:cubicBezTo>
                  <a:cubicBezTo>
                    <a:pt x="0" y="206"/>
                    <a:pt x="59" y="265"/>
                    <a:pt x="132" y="265"/>
                  </a:cubicBezTo>
                  <a:cubicBezTo>
                    <a:pt x="205" y="265"/>
                    <a:pt x="264" y="206"/>
                    <a:pt x="264" y="133"/>
                  </a:cubicBezTo>
                  <a:cubicBezTo>
                    <a:pt x="264" y="60"/>
                    <a:pt x="205" y="0"/>
                    <a:pt x="13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303" tIns="45652" rIns="91303" bIns="45652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21"/>
            <p:cNvSpPr>
              <a:spLocks noEditPoints="1"/>
            </p:cNvSpPr>
            <p:nvPr/>
          </p:nvSpPr>
          <p:spPr bwMode="auto">
            <a:xfrm flipH="1">
              <a:off x="9897701" y="4855543"/>
              <a:ext cx="1197846" cy="1919882"/>
            </a:xfrm>
            <a:custGeom>
              <a:avLst/>
              <a:gdLst>
                <a:gd name="T0" fmla="*/ 76 w 221"/>
                <a:gd name="T1" fmla="*/ 315 h 365"/>
                <a:gd name="T2" fmla="*/ 110 w 221"/>
                <a:gd name="T3" fmla="*/ 186 h 365"/>
                <a:gd name="T4" fmla="*/ 171 w 221"/>
                <a:gd name="T5" fmla="*/ 289 h 365"/>
                <a:gd name="T6" fmla="*/ 97 w 221"/>
                <a:gd name="T7" fmla="*/ 145 h 365"/>
                <a:gd name="T8" fmla="*/ 70 w 221"/>
                <a:gd name="T9" fmla="*/ 174 h 365"/>
                <a:gd name="T10" fmla="*/ 23 w 221"/>
                <a:gd name="T11" fmla="*/ 186 h 365"/>
                <a:gd name="T12" fmla="*/ 24 w 221"/>
                <a:gd name="T13" fmla="*/ 226 h 365"/>
                <a:gd name="T14" fmla="*/ 0 w 221"/>
                <a:gd name="T15" fmla="*/ 268 h 365"/>
                <a:gd name="T16" fmla="*/ 29 w 221"/>
                <a:gd name="T17" fmla="*/ 296 h 365"/>
                <a:gd name="T18" fmla="*/ 42 w 221"/>
                <a:gd name="T19" fmla="*/ 342 h 365"/>
                <a:gd name="T20" fmla="*/ 82 w 221"/>
                <a:gd name="T21" fmla="*/ 341 h 365"/>
                <a:gd name="T22" fmla="*/ 118 w 221"/>
                <a:gd name="T23" fmla="*/ 346 h 365"/>
                <a:gd name="T24" fmla="*/ 156 w 221"/>
                <a:gd name="T25" fmla="*/ 356 h 365"/>
                <a:gd name="T26" fmla="*/ 180 w 221"/>
                <a:gd name="T27" fmla="*/ 314 h 365"/>
                <a:gd name="T28" fmla="*/ 214 w 221"/>
                <a:gd name="T29" fmla="*/ 294 h 365"/>
                <a:gd name="T30" fmla="*/ 201 w 221"/>
                <a:gd name="T31" fmla="*/ 247 h 365"/>
                <a:gd name="T32" fmla="*/ 211 w 221"/>
                <a:gd name="T33" fmla="*/ 209 h 365"/>
                <a:gd name="T34" fmla="*/ 169 w 221"/>
                <a:gd name="T35" fmla="*/ 186 h 365"/>
                <a:gd name="T36" fmla="*/ 149 w 221"/>
                <a:gd name="T37" fmla="*/ 151 h 365"/>
                <a:gd name="T38" fmla="*/ 110 w 221"/>
                <a:gd name="T39" fmla="*/ 164 h 365"/>
                <a:gd name="T40" fmla="*/ 97 w 221"/>
                <a:gd name="T41" fmla="*/ 145 h 365"/>
                <a:gd name="T42" fmla="*/ 74 w 221"/>
                <a:gd name="T43" fmla="*/ 116 h 365"/>
                <a:gd name="T44" fmla="*/ 97 w 221"/>
                <a:gd name="T45" fmla="*/ 27 h 365"/>
                <a:gd name="T46" fmla="*/ 138 w 221"/>
                <a:gd name="T47" fmla="*/ 98 h 365"/>
                <a:gd name="T48" fmla="*/ 88 w 221"/>
                <a:gd name="T49" fmla="*/ 0 h 365"/>
                <a:gd name="T50" fmla="*/ 70 w 221"/>
                <a:gd name="T51" fmla="*/ 19 h 365"/>
                <a:gd name="T52" fmla="*/ 38 w 221"/>
                <a:gd name="T53" fmla="*/ 28 h 365"/>
                <a:gd name="T54" fmla="*/ 39 w 221"/>
                <a:gd name="T55" fmla="*/ 55 h 365"/>
                <a:gd name="T56" fmla="*/ 22 w 221"/>
                <a:gd name="T57" fmla="*/ 83 h 365"/>
                <a:gd name="T58" fmla="*/ 42 w 221"/>
                <a:gd name="T59" fmla="*/ 102 h 365"/>
                <a:gd name="T60" fmla="*/ 50 w 221"/>
                <a:gd name="T61" fmla="*/ 134 h 365"/>
                <a:gd name="T62" fmla="*/ 78 w 221"/>
                <a:gd name="T63" fmla="*/ 133 h 365"/>
                <a:gd name="T64" fmla="*/ 102 w 221"/>
                <a:gd name="T65" fmla="*/ 136 h 365"/>
                <a:gd name="T66" fmla="*/ 128 w 221"/>
                <a:gd name="T67" fmla="*/ 143 h 365"/>
                <a:gd name="T68" fmla="*/ 144 w 221"/>
                <a:gd name="T69" fmla="*/ 114 h 365"/>
                <a:gd name="T70" fmla="*/ 168 w 221"/>
                <a:gd name="T71" fmla="*/ 101 h 365"/>
                <a:gd name="T72" fmla="*/ 159 w 221"/>
                <a:gd name="T73" fmla="*/ 69 h 365"/>
                <a:gd name="T74" fmla="*/ 166 w 221"/>
                <a:gd name="T75" fmla="*/ 43 h 365"/>
                <a:gd name="T76" fmla="*/ 137 w 221"/>
                <a:gd name="T77" fmla="*/ 27 h 365"/>
                <a:gd name="T78" fmla="*/ 123 w 221"/>
                <a:gd name="T79" fmla="*/ 4 h 365"/>
                <a:gd name="T80" fmla="*/ 97 w 221"/>
                <a:gd name="T81" fmla="*/ 13 h 365"/>
                <a:gd name="T82" fmla="*/ 88 w 221"/>
                <a:gd name="T83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21" h="365">
                  <a:moveTo>
                    <a:pt x="110" y="324"/>
                  </a:moveTo>
                  <a:cubicBezTo>
                    <a:pt x="99" y="324"/>
                    <a:pt x="87" y="321"/>
                    <a:pt x="76" y="315"/>
                  </a:cubicBezTo>
                  <a:cubicBezTo>
                    <a:pt x="43" y="297"/>
                    <a:pt x="31" y="254"/>
                    <a:pt x="50" y="221"/>
                  </a:cubicBezTo>
                  <a:cubicBezTo>
                    <a:pt x="63" y="198"/>
                    <a:pt x="86" y="186"/>
                    <a:pt x="110" y="186"/>
                  </a:cubicBezTo>
                  <a:cubicBezTo>
                    <a:pt x="122" y="186"/>
                    <a:pt x="134" y="188"/>
                    <a:pt x="144" y="194"/>
                  </a:cubicBezTo>
                  <a:cubicBezTo>
                    <a:pt x="178" y="213"/>
                    <a:pt x="190" y="256"/>
                    <a:pt x="171" y="289"/>
                  </a:cubicBezTo>
                  <a:cubicBezTo>
                    <a:pt x="158" y="312"/>
                    <a:pt x="135" y="324"/>
                    <a:pt x="110" y="324"/>
                  </a:cubicBezTo>
                  <a:moveTo>
                    <a:pt x="97" y="145"/>
                  </a:moveTo>
                  <a:cubicBezTo>
                    <a:pt x="64" y="154"/>
                    <a:pt x="64" y="154"/>
                    <a:pt x="64" y="154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59" y="179"/>
                    <a:pt x="49" y="187"/>
                    <a:pt x="41" y="19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6" y="216"/>
                    <a:pt x="6" y="216"/>
                    <a:pt x="6" y="216"/>
                  </a:cubicBezTo>
                  <a:cubicBezTo>
                    <a:pt x="24" y="226"/>
                    <a:pt x="24" y="226"/>
                    <a:pt x="24" y="226"/>
                  </a:cubicBezTo>
                  <a:cubicBezTo>
                    <a:pt x="20" y="238"/>
                    <a:pt x="19" y="250"/>
                    <a:pt x="20" y="263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9" y="301"/>
                    <a:pt x="9" y="301"/>
                    <a:pt x="9" y="301"/>
                  </a:cubicBezTo>
                  <a:cubicBezTo>
                    <a:pt x="29" y="296"/>
                    <a:pt x="29" y="296"/>
                    <a:pt x="29" y="296"/>
                  </a:cubicBezTo>
                  <a:cubicBezTo>
                    <a:pt x="34" y="306"/>
                    <a:pt x="42" y="316"/>
                    <a:pt x="52" y="324"/>
                  </a:cubicBezTo>
                  <a:cubicBezTo>
                    <a:pt x="42" y="342"/>
                    <a:pt x="42" y="342"/>
                    <a:pt x="42" y="342"/>
                  </a:cubicBezTo>
                  <a:cubicBezTo>
                    <a:pt x="72" y="359"/>
                    <a:pt x="72" y="359"/>
                    <a:pt x="72" y="359"/>
                  </a:cubicBezTo>
                  <a:cubicBezTo>
                    <a:pt x="82" y="341"/>
                    <a:pt x="82" y="341"/>
                    <a:pt x="82" y="341"/>
                  </a:cubicBezTo>
                  <a:cubicBezTo>
                    <a:pt x="91" y="344"/>
                    <a:pt x="101" y="346"/>
                    <a:pt x="110" y="346"/>
                  </a:cubicBezTo>
                  <a:cubicBezTo>
                    <a:pt x="113" y="346"/>
                    <a:pt x="115" y="346"/>
                    <a:pt x="118" y="346"/>
                  </a:cubicBezTo>
                  <a:cubicBezTo>
                    <a:pt x="123" y="365"/>
                    <a:pt x="123" y="365"/>
                    <a:pt x="123" y="365"/>
                  </a:cubicBezTo>
                  <a:cubicBezTo>
                    <a:pt x="156" y="356"/>
                    <a:pt x="156" y="356"/>
                    <a:pt x="156" y="356"/>
                  </a:cubicBezTo>
                  <a:cubicBezTo>
                    <a:pt x="151" y="336"/>
                    <a:pt x="151" y="336"/>
                    <a:pt x="151" y="336"/>
                  </a:cubicBezTo>
                  <a:cubicBezTo>
                    <a:pt x="162" y="331"/>
                    <a:pt x="172" y="323"/>
                    <a:pt x="180" y="314"/>
                  </a:cubicBezTo>
                  <a:cubicBezTo>
                    <a:pt x="198" y="324"/>
                    <a:pt x="198" y="324"/>
                    <a:pt x="198" y="324"/>
                  </a:cubicBezTo>
                  <a:cubicBezTo>
                    <a:pt x="214" y="294"/>
                    <a:pt x="214" y="294"/>
                    <a:pt x="214" y="294"/>
                  </a:cubicBezTo>
                  <a:cubicBezTo>
                    <a:pt x="197" y="284"/>
                    <a:pt x="197" y="284"/>
                    <a:pt x="197" y="284"/>
                  </a:cubicBezTo>
                  <a:cubicBezTo>
                    <a:pt x="201" y="272"/>
                    <a:pt x="202" y="259"/>
                    <a:pt x="201" y="247"/>
                  </a:cubicBezTo>
                  <a:cubicBezTo>
                    <a:pt x="221" y="242"/>
                    <a:pt x="221" y="242"/>
                    <a:pt x="221" y="242"/>
                  </a:cubicBezTo>
                  <a:cubicBezTo>
                    <a:pt x="211" y="209"/>
                    <a:pt x="211" y="209"/>
                    <a:pt x="211" y="209"/>
                  </a:cubicBezTo>
                  <a:cubicBezTo>
                    <a:pt x="192" y="214"/>
                    <a:pt x="192" y="214"/>
                    <a:pt x="192" y="214"/>
                  </a:cubicBezTo>
                  <a:cubicBezTo>
                    <a:pt x="186" y="203"/>
                    <a:pt x="179" y="194"/>
                    <a:pt x="169" y="186"/>
                  </a:cubicBezTo>
                  <a:cubicBezTo>
                    <a:pt x="179" y="168"/>
                    <a:pt x="179" y="168"/>
                    <a:pt x="179" y="168"/>
                  </a:cubicBezTo>
                  <a:cubicBezTo>
                    <a:pt x="149" y="151"/>
                    <a:pt x="149" y="151"/>
                    <a:pt x="149" y="151"/>
                  </a:cubicBezTo>
                  <a:cubicBezTo>
                    <a:pt x="139" y="169"/>
                    <a:pt x="139" y="169"/>
                    <a:pt x="139" y="169"/>
                  </a:cubicBezTo>
                  <a:cubicBezTo>
                    <a:pt x="130" y="166"/>
                    <a:pt x="120" y="164"/>
                    <a:pt x="110" y="164"/>
                  </a:cubicBezTo>
                  <a:cubicBezTo>
                    <a:pt x="108" y="164"/>
                    <a:pt x="105" y="164"/>
                    <a:pt x="103" y="164"/>
                  </a:cubicBezTo>
                  <a:cubicBezTo>
                    <a:pt x="97" y="145"/>
                    <a:pt x="97" y="145"/>
                    <a:pt x="97" y="145"/>
                  </a:cubicBezTo>
                  <a:moveTo>
                    <a:pt x="97" y="122"/>
                  </a:moveTo>
                  <a:cubicBezTo>
                    <a:pt x="89" y="122"/>
                    <a:pt x="81" y="120"/>
                    <a:pt x="74" y="116"/>
                  </a:cubicBezTo>
                  <a:cubicBezTo>
                    <a:pt x="51" y="103"/>
                    <a:pt x="43" y="74"/>
                    <a:pt x="56" y="51"/>
                  </a:cubicBezTo>
                  <a:cubicBezTo>
                    <a:pt x="65" y="36"/>
                    <a:pt x="81" y="27"/>
                    <a:pt x="97" y="27"/>
                  </a:cubicBezTo>
                  <a:cubicBezTo>
                    <a:pt x="105" y="27"/>
                    <a:pt x="113" y="29"/>
                    <a:pt x="120" y="34"/>
                  </a:cubicBezTo>
                  <a:cubicBezTo>
                    <a:pt x="143" y="46"/>
                    <a:pt x="151" y="75"/>
                    <a:pt x="138" y="98"/>
                  </a:cubicBezTo>
                  <a:cubicBezTo>
                    <a:pt x="130" y="113"/>
                    <a:pt x="114" y="122"/>
                    <a:pt x="97" y="122"/>
                  </a:cubicBezTo>
                  <a:moveTo>
                    <a:pt x="88" y="0"/>
                  </a:moveTo>
                  <a:cubicBezTo>
                    <a:pt x="66" y="6"/>
                    <a:pt x="66" y="6"/>
                    <a:pt x="66" y="6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62" y="23"/>
                    <a:pt x="55" y="28"/>
                    <a:pt x="50" y="35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36" y="63"/>
                    <a:pt x="35" y="72"/>
                    <a:pt x="36" y="80"/>
                  </a:cubicBezTo>
                  <a:cubicBezTo>
                    <a:pt x="22" y="83"/>
                    <a:pt x="22" y="83"/>
                    <a:pt x="22" y="83"/>
                  </a:cubicBezTo>
                  <a:cubicBezTo>
                    <a:pt x="29" y="106"/>
                    <a:pt x="29" y="106"/>
                    <a:pt x="29" y="106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5" y="110"/>
                    <a:pt x="51" y="116"/>
                    <a:pt x="57" y="122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71" y="145"/>
                    <a:pt x="71" y="145"/>
                    <a:pt x="71" y="145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84" y="135"/>
                    <a:pt x="91" y="136"/>
                    <a:pt x="97" y="136"/>
                  </a:cubicBezTo>
                  <a:cubicBezTo>
                    <a:pt x="99" y="136"/>
                    <a:pt x="101" y="136"/>
                    <a:pt x="102" y="136"/>
                  </a:cubicBezTo>
                  <a:cubicBezTo>
                    <a:pt x="106" y="149"/>
                    <a:pt x="106" y="149"/>
                    <a:pt x="106" y="149"/>
                  </a:cubicBezTo>
                  <a:cubicBezTo>
                    <a:pt x="128" y="143"/>
                    <a:pt x="128" y="143"/>
                    <a:pt x="128" y="143"/>
                  </a:cubicBezTo>
                  <a:cubicBezTo>
                    <a:pt x="125" y="130"/>
                    <a:pt x="125" y="130"/>
                    <a:pt x="125" y="130"/>
                  </a:cubicBezTo>
                  <a:cubicBezTo>
                    <a:pt x="132" y="126"/>
                    <a:pt x="139" y="121"/>
                    <a:pt x="144" y="114"/>
                  </a:cubicBezTo>
                  <a:cubicBezTo>
                    <a:pt x="156" y="121"/>
                    <a:pt x="156" y="121"/>
                    <a:pt x="156" y="121"/>
                  </a:cubicBezTo>
                  <a:cubicBezTo>
                    <a:pt x="168" y="101"/>
                    <a:pt x="168" y="101"/>
                    <a:pt x="168" y="101"/>
                  </a:cubicBezTo>
                  <a:cubicBezTo>
                    <a:pt x="156" y="94"/>
                    <a:pt x="156" y="94"/>
                    <a:pt x="156" y="94"/>
                  </a:cubicBezTo>
                  <a:cubicBezTo>
                    <a:pt x="158" y="86"/>
                    <a:pt x="159" y="78"/>
                    <a:pt x="159" y="69"/>
                  </a:cubicBezTo>
                  <a:cubicBezTo>
                    <a:pt x="172" y="66"/>
                    <a:pt x="172" y="66"/>
                    <a:pt x="172" y="66"/>
                  </a:cubicBezTo>
                  <a:cubicBezTo>
                    <a:pt x="166" y="43"/>
                    <a:pt x="166" y="43"/>
                    <a:pt x="166" y="43"/>
                  </a:cubicBezTo>
                  <a:cubicBezTo>
                    <a:pt x="152" y="47"/>
                    <a:pt x="152" y="47"/>
                    <a:pt x="152" y="47"/>
                  </a:cubicBezTo>
                  <a:cubicBezTo>
                    <a:pt x="149" y="40"/>
                    <a:pt x="144" y="33"/>
                    <a:pt x="137" y="27"/>
                  </a:cubicBezTo>
                  <a:cubicBezTo>
                    <a:pt x="144" y="15"/>
                    <a:pt x="144" y="15"/>
                    <a:pt x="144" y="15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17" y="16"/>
                    <a:pt x="117" y="16"/>
                    <a:pt x="117" y="16"/>
                  </a:cubicBezTo>
                  <a:cubicBezTo>
                    <a:pt x="110" y="14"/>
                    <a:pt x="104" y="13"/>
                    <a:pt x="97" y="13"/>
                  </a:cubicBezTo>
                  <a:cubicBezTo>
                    <a:pt x="95" y="13"/>
                    <a:pt x="94" y="13"/>
                    <a:pt x="92" y="13"/>
                  </a:cubicBezTo>
                  <a:cubicBezTo>
                    <a:pt x="88" y="0"/>
                    <a:pt x="88" y="0"/>
                    <a:pt x="88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303" tIns="45652" rIns="91303" bIns="45652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22"/>
            <p:cNvSpPr>
              <a:spLocks noEditPoints="1"/>
            </p:cNvSpPr>
            <p:nvPr/>
          </p:nvSpPr>
          <p:spPr bwMode="auto">
            <a:xfrm flipH="1">
              <a:off x="13729206" y="5436058"/>
              <a:ext cx="1267143" cy="1278854"/>
            </a:xfrm>
            <a:custGeom>
              <a:avLst/>
              <a:gdLst>
                <a:gd name="T0" fmla="*/ 117 w 234"/>
                <a:gd name="T1" fmla="*/ 89 h 243"/>
                <a:gd name="T2" fmla="*/ 85 w 234"/>
                <a:gd name="T3" fmla="*/ 121 h 243"/>
                <a:gd name="T4" fmla="*/ 117 w 234"/>
                <a:gd name="T5" fmla="*/ 153 h 243"/>
                <a:gd name="T6" fmla="*/ 149 w 234"/>
                <a:gd name="T7" fmla="*/ 121 h 243"/>
                <a:gd name="T8" fmla="*/ 117 w 234"/>
                <a:gd name="T9" fmla="*/ 89 h 243"/>
                <a:gd name="T10" fmla="*/ 90 w 234"/>
                <a:gd name="T11" fmla="*/ 7 h 243"/>
                <a:gd name="T12" fmla="*/ 0 w 234"/>
                <a:gd name="T13" fmla="*/ 121 h 243"/>
                <a:gd name="T14" fmla="*/ 34 w 234"/>
                <a:gd name="T15" fmla="*/ 204 h 243"/>
                <a:gd name="T16" fmla="*/ 44 w 234"/>
                <a:gd name="T17" fmla="*/ 213 h 243"/>
                <a:gd name="T18" fmla="*/ 33 w 234"/>
                <a:gd name="T19" fmla="*/ 243 h 243"/>
                <a:gd name="T20" fmla="*/ 117 w 234"/>
                <a:gd name="T21" fmla="*/ 232 h 243"/>
                <a:gd name="T22" fmla="*/ 60 w 234"/>
                <a:gd name="T23" fmla="*/ 169 h 243"/>
                <a:gd name="T24" fmla="*/ 49 w 234"/>
                <a:gd name="T25" fmla="*/ 200 h 243"/>
                <a:gd name="T26" fmla="*/ 44 w 234"/>
                <a:gd name="T27" fmla="*/ 194 h 243"/>
                <a:gd name="T28" fmla="*/ 13 w 234"/>
                <a:gd name="T29" fmla="*/ 121 h 243"/>
                <a:gd name="T30" fmla="*/ 94 w 234"/>
                <a:gd name="T31" fmla="*/ 21 h 243"/>
                <a:gd name="T32" fmla="*/ 90 w 234"/>
                <a:gd name="T33" fmla="*/ 7 h 243"/>
                <a:gd name="T34" fmla="*/ 200 w 234"/>
                <a:gd name="T35" fmla="*/ 0 h 243"/>
                <a:gd name="T36" fmla="*/ 117 w 234"/>
                <a:gd name="T37" fmla="*/ 11 h 243"/>
                <a:gd name="T38" fmla="*/ 173 w 234"/>
                <a:gd name="T39" fmla="*/ 73 h 243"/>
                <a:gd name="T40" fmla="*/ 184 w 234"/>
                <a:gd name="T41" fmla="*/ 43 h 243"/>
                <a:gd name="T42" fmla="*/ 220 w 234"/>
                <a:gd name="T43" fmla="*/ 121 h 243"/>
                <a:gd name="T44" fmla="*/ 190 w 234"/>
                <a:gd name="T45" fmla="*/ 194 h 243"/>
                <a:gd name="T46" fmla="*/ 140 w 234"/>
                <a:gd name="T47" fmla="*/ 222 h 243"/>
                <a:gd name="T48" fmla="*/ 143 w 234"/>
                <a:gd name="T49" fmla="*/ 235 h 243"/>
                <a:gd name="T50" fmla="*/ 200 w 234"/>
                <a:gd name="T51" fmla="*/ 204 h 243"/>
                <a:gd name="T52" fmla="*/ 234 w 234"/>
                <a:gd name="T53" fmla="*/ 121 h 243"/>
                <a:gd name="T54" fmla="*/ 189 w 234"/>
                <a:gd name="T55" fmla="*/ 29 h 243"/>
                <a:gd name="T56" fmla="*/ 200 w 234"/>
                <a:gd name="T57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4" h="243">
                  <a:moveTo>
                    <a:pt x="117" y="89"/>
                  </a:moveTo>
                  <a:cubicBezTo>
                    <a:pt x="99" y="89"/>
                    <a:pt x="85" y="104"/>
                    <a:pt x="85" y="121"/>
                  </a:cubicBezTo>
                  <a:cubicBezTo>
                    <a:pt x="85" y="139"/>
                    <a:pt x="99" y="153"/>
                    <a:pt x="117" y="153"/>
                  </a:cubicBezTo>
                  <a:cubicBezTo>
                    <a:pt x="135" y="153"/>
                    <a:pt x="149" y="139"/>
                    <a:pt x="149" y="121"/>
                  </a:cubicBezTo>
                  <a:cubicBezTo>
                    <a:pt x="149" y="104"/>
                    <a:pt x="135" y="89"/>
                    <a:pt x="117" y="89"/>
                  </a:cubicBezTo>
                  <a:moveTo>
                    <a:pt x="90" y="7"/>
                  </a:moveTo>
                  <a:cubicBezTo>
                    <a:pt x="38" y="19"/>
                    <a:pt x="0" y="66"/>
                    <a:pt x="0" y="121"/>
                  </a:cubicBezTo>
                  <a:cubicBezTo>
                    <a:pt x="0" y="153"/>
                    <a:pt x="12" y="182"/>
                    <a:pt x="34" y="204"/>
                  </a:cubicBezTo>
                  <a:cubicBezTo>
                    <a:pt x="37" y="207"/>
                    <a:pt x="41" y="210"/>
                    <a:pt x="44" y="213"/>
                  </a:cubicBezTo>
                  <a:cubicBezTo>
                    <a:pt x="33" y="243"/>
                    <a:pt x="33" y="243"/>
                    <a:pt x="33" y="243"/>
                  </a:cubicBezTo>
                  <a:cubicBezTo>
                    <a:pt x="117" y="232"/>
                    <a:pt x="117" y="232"/>
                    <a:pt x="117" y="232"/>
                  </a:cubicBezTo>
                  <a:cubicBezTo>
                    <a:pt x="60" y="169"/>
                    <a:pt x="60" y="169"/>
                    <a:pt x="60" y="169"/>
                  </a:cubicBezTo>
                  <a:cubicBezTo>
                    <a:pt x="49" y="200"/>
                    <a:pt x="49" y="200"/>
                    <a:pt x="49" y="200"/>
                  </a:cubicBezTo>
                  <a:cubicBezTo>
                    <a:pt x="47" y="198"/>
                    <a:pt x="46" y="196"/>
                    <a:pt x="44" y="194"/>
                  </a:cubicBezTo>
                  <a:cubicBezTo>
                    <a:pt x="24" y="175"/>
                    <a:pt x="13" y="149"/>
                    <a:pt x="13" y="121"/>
                  </a:cubicBezTo>
                  <a:cubicBezTo>
                    <a:pt x="13" y="72"/>
                    <a:pt x="48" y="31"/>
                    <a:pt x="94" y="21"/>
                  </a:cubicBezTo>
                  <a:cubicBezTo>
                    <a:pt x="90" y="7"/>
                    <a:pt x="90" y="7"/>
                    <a:pt x="90" y="7"/>
                  </a:cubicBezTo>
                  <a:moveTo>
                    <a:pt x="200" y="0"/>
                  </a:moveTo>
                  <a:cubicBezTo>
                    <a:pt x="117" y="11"/>
                    <a:pt x="117" y="11"/>
                    <a:pt x="117" y="11"/>
                  </a:cubicBezTo>
                  <a:cubicBezTo>
                    <a:pt x="173" y="73"/>
                    <a:pt x="173" y="73"/>
                    <a:pt x="173" y="73"/>
                  </a:cubicBezTo>
                  <a:cubicBezTo>
                    <a:pt x="184" y="43"/>
                    <a:pt x="184" y="43"/>
                    <a:pt x="184" y="43"/>
                  </a:cubicBezTo>
                  <a:cubicBezTo>
                    <a:pt x="206" y="62"/>
                    <a:pt x="220" y="90"/>
                    <a:pt x="220" y="121"/>
                  </a:cubicBezTo>
                  <a:cubicBezTo>
                    <a:pt x="220" y="149"/>
                    <a:pt x="209" y="175"/>
                    <a:pt x="190" y="194"/>
                  </a:cubicBezTo>
                  <a:cubicBezTo>
                    <a:pt x="176" y="208"/>
                    <a:pt x="159" y="218"/>
                    <a:pt x="140" y="222"/>
                  </a:cubicBezTo>
                  <a:cubicBezTo>
                    <a:pt x="143" y="235"/>
                    <a:pt x="143" y="235"/>
                    <a:pt x="143" y="235"/>
                  </a:cubicBezTo>
                  <a:cubicBezTo>
                    <a:pt x="164" y="231"/>
                    <a:pt x="184" y="220"/>
                    <a:pt x="200" y="204"/>
                  </a:cubicBezTo>
                  <a:cubicBezTo>
                    <a:pt x="222" y="182"/>
                    <a:pt x="234" y="153"/>
                    <a:pt x="234" y="121"/>
                  </a:cubicBezTo>
                  <a:cubicBezTo>
                    <a:pt x="234" y="84"/>
                    <a:pt x="216" y="51"/>
                    <a:pt x="189" y="29"/>
                  </a:cubicBezTo>
                  <a:cubicBezTo>
                    <a:pt x="200" y="0"/>
                    <a:pt x="200" y="0"/>
                    <a:pt x="2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303" tIns="45652" rIns="91303" bIns="45652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23"/>
            <p:cNvSpPr>
              <a:spLocks noEditPoints="1"/>
            </p:cNvSpPr>
            <p:nvPr/>
          </p:nvSpPr>
          <p:spPr bwMode="auto">
            <a:xfrm flipH="1">
              <a:off x="13155510" y="8639177"/>
              <a:ext cx="1290242" cy="1423083"/>
            </a:xfrm>
            <a:custGeom>
              <a:avLst/>
              <a:gdLst>
                <a:gd name="T0" fmla="*/ 122 w 238"/>
                <a:gd name="T1" fmla="*/ 76 h 270"/>
                <a:gd name="T2" fmla="*/ 116 w 238"/>
                <a:gd name="T3" fmla="*/ 76 h 270"/>
                <a:gd name="T4" fmla="*/ 116 w 238"/>
                <a:gd name="T5" fmla="*/ 150 h 270"/>
                <a:gd name="T6" fmla="*/ 110 w 238"/>
                <a:gd name="T7" fmla="*/ 156 h 270"/>
                <a:gd name="T8" fmla="*/ 114 w 238"/>
                <a:gd name="T9" fmla="*/ 160 h 270"/>
                <a:gd name="T10" fmla="*/ 116 w 238"/>
                <a:gd name="T11" fmla="*/ 158 h 270"/>
                <a:gd name="T12" fmla="*/ 116 w 238"/>
                <a:gd name="T13" fmla="*/ 166 h 270"/>
                <a:gd name="T14" fmla="*/ 122 w 238"/>
                <a:gd name="T15" fmla="*/ 166 h 270"/>
                <a:gd name="T16" fmla="*/ 122 w 238"/>
                <a:gd name="T17" fmla="*/ 152 h 270"/>
                <a:gd name="T18" fmla="*/ 163 w 238"/>
                <a:gd name="T19" fmla="*/ 111 h 270"/>
                <a:gd name="T20" fmla="*/ 160 w 238"/>
                <a:gd name="T21" fmla="*/ 107 h 270"/>
                <a:gd name="T22" fmla="*/ 122 w 238"/>
                <a:gd name="T23" fmla="*/ 144 h 270"/>
                <a:gd name="T24" fmla="*/ 122 w 238"/>
                <a:gd name="T25" fmla="*/ 76 h 270"/>
                <a:gd name="T26" fmla="*/ 116 w 238"/>
                <a:gd name="T27" fmla="*/ 70 h 270"/>
                <a:gd name="T28" fmla="*/ 122 w 238"/>
                <a:gd name="T29" fmla="*/ 70 h 270"/>
                <a:gd name="T30" fmla="*/ 122 w 238"/>
                <a:gd name="T31" fmla="*/ 48 h 270"/>
                <a:gd name="T32" fmla="*/ 189 w 238"/>
                <a:gd name="T33" fmla="*/ 76 h 270"/>
                <a:gd name="T34" fmla="*/ 174 w 238"/>
                <a:gd name="T35" fmla="*/ 92 h 270"/>
                <a:gd name="T36" fmla="*/ 179 w 238"/>
                <a:gd name="T37" fmla="*/ 96 h 270"/>
                <a:gd name="T38" fmla="*/ 194 w 238"/>
                <a:gd name="T39" fmla="*/ 81 h 270"/>
                <a:gd name="T40" fmla="*/ 222 w 238"/>
                <a:gd name="T41" fmla="*/ 148 h 270"/>
                <a:gd name="T42" fmla="*/ 200 w 238"/>
                <a:gd name="T43" fmla="*/ 148 h 270"/>
                <a:gd name="T44" fmla="*/ 200 w 238"/>
                <a:gd name="T45" fmla="*/ 154 h 270"/>
                <a:gd name="T46" fmla="*/ 222 w 238"/>
                <a:gd name="T47" fmla="*/ 154 h 270"/>
                <a:gd name="T48" fmla="*/ 194 w 238"/>
                <a:gd name="T49" fmla="*/ 221 h 270"/>
                <a:gd name="T50" fmla="*/ 179 w 238"/>
                <a:gd name="T51" fmla="*/ 206 h 270"/>
                <a:gd name="T52" fmla="*/ 174 w 238"/>
                <a:gd name="T53" fmla="*/ 210 h 270"/>
                <a:gd name="T54" fmla="*/ 189 w 238"/>
                <a:gd name="T55" fmla="*/ 226 h 270"/>
                <a:gd name="T56" fmla="*/ 122 w 238"/>
                <a:gd name="T57" fmla="*/ 254 h 270"/>
                <a:gd name="T58" fmla="*/ 122 w 238"/>
                <a:gd name="T59" fmla="*/ 232 h 270"/>
                <a:gd name="T60" fmla="*/ 116 w 238"/>
                <a:gd name="T61" fmla="*/ 232 h 270"/>
                <a:gd name="T62" fmla="*/ 116 w 238"/>
                <a:gd name="T63" fmla="*/ 254 h 270"/>
                <a:gd name="T64" fmla="*/ 49 w 238"/>
                <a:gd name="T65" fmla="*/ 226 h 270"/>
                <a:gd name="T66" fmla="*/ 64 w 238"/>
                <a:gd name="T67" fmla="*/ 210 h 270"/>
                <a:gd name="T68" fmla="*/ 60 w 238"/>
                <a:gd name="T69" fmla="*/ 206 h 270"/>
                <a:gd name="T70" fmla="*/ 44 w 238"/>
                <a:gd name="T71" fmla="*/ 221 h 270"/>
                <a:gd name="T72" fmla="*/ 17 w 238"/>
                <a:gd name="T73" fmla="*/ 154 h 270"/>
                <a:gd name="T74" fmla="*/ 38 w 238"/>
                <a:gd name="T75" fmla="*/ 154 h 270"/>
                <a:gd name="T76" fmla="*/ 38 w 238"/>
                <a:gd name="T77" fmla="*/ 148 h 270"/>
                <a:gd name="T78" fmla="*/ 17 w 238"/>
                <a:gd name="T79" fmla="*/ 148 h 270"/>
                <a:gd name="T80" fmla="*/ 44 w 238"/>
                <a:gd name="T81" fmla="*/ 81 h 270"/>
                <a:gd name="T82" fmla="*/ 60 w 238"/>
                <a:gd name="T83" fmla="*/ 96 h 270"/>
                <a:gd name="T84" fmla="*/ 64 w 238"/>
                <a:gd name="T85" fmla="*/ 92 h 270"/>
                <a:gd name="T86" fmla="*/ 49 w 238"/>
                <a:gd name="T87" fmla="*/ 76 h 270"/>
                <a:gd name="T88" fmla="*/ 116 w 238"/>
                <a:gd name="T89" fmla="*/ 48 h 270"/>
                <a:gd name="T90" fmla="*/ 116 w 238"/>
                <a:gd name="T91" fmla="*/ 70 h 270"/>
                <a:gd name="T92" fmla="*/ 147 w 238"/>
                <a:gd name="T93" fmla="*/ 0 h 270"/>
                <a:gd name="T94" fmla="*/ 91 w 238"/>
                <a:gd name="T95" fmla="*/ 0 h 270"/>
                <a:gd name="T96" fmla="*/ 91 w 238"/>
                <a:gd name="T97" fmla="*/ 23 h 270"/>
                <a:gd name="T98" fmla="*/ 112 w 238"/>
                <a:gd name="T99" fmla="*/ 23 h 270"/>
                <a:gd name="T100" fmla="*/ 112 w 238"/>
                <a:gd name="T101" fmla="*/ 32 h 270"/>
                <a:gd name="T102" fmla="*/ 0 w 238"/>
                <a:gd name="T103" fmla="*/ 151 h 270"/>
                <a:gd name="T104" fmla="*/ 119 w 238"/>
                <a:gd name="T105" fmla="*/ 270 h 270"/>
                <a:gd name="T106" fmla="*/ 238 w 238"/>
                <a:gd name="T107" fmla="*/ 151 h 270"/>
                <a:gd name="T108" fmla="*/ 126 w 238"/>
                <a:gd name="T109" fmla="*/ 32 h 270"/>
                <a:gd name="T110" fmla="*/ 126 w 238"/>
                <a:gd name="T111" fmla="*/ 23 h 270"/>
                <a:gd name="T112" fmla="*/ 147 w 238"/>
                <a:gd name="T113" fmla="*/ 23 h 270"/>
                <a:gd name="T114" fmla="*/ 147 w 238"/>
                <a:gd name="T115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38" h="270">
                  <a:moveTo>
                    <a:pt x="122" y="76"/>
                  </a:moveTo>
                  <a:cubicBezTo>
                    <a:pt x="116" y="76"/>
                    <a:pt x="116" y="76"/>
                    <a:pt x="116" y="76"/>
                  </a:cubicBezTo>
                  <a:cubicBezTo>
                    <a:pt x="116" y="150"/>
                    <a:pt x="116" y="150"/>
                    <a:pt x="116" y="150"/>
                  </a:cubicBezTo>
                  <a:cubicBezTo>
                    <a:pt x="110" y="156"/>
                    <a:pt x="110" y="156"/>
                    <a:pt x="110" y="156"/>
                  </a:cubicBezTo>
                  <a:cubicBezTo>
                    <a:pt x="114" y="160"/>
                    <a:pt x="114" y="160"/>
                    <a:pt x="114" y="160"/>
                  </a:cubicBezTo>
                  <a:cubicBezTo>
                    <a:pt x="116" y="158"/>
                    <a:pt x="116" y="158"/>
                    <a:pt x="116" y="158"/>
                  </a:cubicBezTo>
                  <a:cubicBezTo>
                    <a:pt x="116" y="166"/>
                    <a:pt x="116" y="166"/>
                    <a:pt x="116" y="166"/>
                  </a:cubicBezTo>
                  <a:cubicBezTo>
                    <a:pt x="122" y="166"/>
                    <a:pt x="122" y="166"/>
                    <a:pt x="122" y="166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63" y="111"/>
                    <a:pt x="163" y="111"/>
                    <a:pt x="163" y="111"/>
                  </a:cubicBezTo>
                  <a:cubicBezTo>
                    <a:pt x="160" y="107"/>
                    <a:pt x="160" y="107"/>
                    <a:pt x="160" y="107"/>
                  </a:cubicBezTo>
                  <a:cubicBezTo>
                    <a:pt x="122" y="144"/>
                    <a:pt x="122" y="144"/>
                    <a:pt x="122" y="144"/>
                  </a:cubicBezTo>
                  <a:cubicBezTo>
                    <a:pt x="122" y="76"/>
                    <a:pt x="122" y="76"/>
                    <a:pt x="122" y="76"/>
                  </a:cubicBezTo>
                  <a:moveTo>
                    <a:pt x="116" y="70"/>
                  </a:moveTo>
                  <a:cubicBezTo>
                    <a:pt x="122" y="70"/>
                    <a:pt x="122" y="70"/>
                    <a:pt x="122" y="70"/>
                  </a:cubicBezTo>
                  <a:cubicBezTo>
                    <a:pt x="122" y="48"/>
                    <a:pt x="122" y="48"/>
                    <a:pt x="122" y="48"/>
                  </a:cubicBezTo>
                  <a:cubicBezTo>
                    <a:pt x="148" y="49"/>
                    <a:pt x="172" y="60"/>
                    <a:pt x="189" y="76"/>
                  </a:cubicBezTo>
                  <a:cubicBezTo>
                    <a:pt x="174" y="92"/>
                    <a:pt x="174" y="92"/>
                    <a:pt x="174" y="92"/>
                  </a:cubicBezTo>
                  <a:cubicBezTo>
                    <a:pt x="179" y="96"/>
                    <a:pt x="179" y="96"/>
                    <a:pt x="179" y="96"/>
                  </a:cubicBezTo>
                  <a:cubicBezTo>
                    <a:pt x="194" y="81"/>
                    <a:pt x="194" y="81"/>
                    <a:pt x="194" y="81"/>
                  </a:cubicBezTo>
                  <a:cubicBezTo>
                    <a:pt x="210" y="98"/>
                    <a:pt x="221" y="122"/>
                    <a:pt x="222" y="148"/>
                  </a:cubicBezTo>
                  <a:cubicBezTo>
                    <a:pt x="200" y="148"/>
                    <a:pt x="200" y="148"/>
                    <a:pt x="200" y="148"/>
                  </a:cubicBezTo>
                  <a:cubicBezTo>
                    <a:pt x="200" y="154"/>
                    <a:pt x="200" y="154"/>
                    <a:pt x="200" y="154"/>
                  </a:cubicBezTo>
                  <a:cubicBezTo>
                    <a:pt x="222" y="154"/>
                    <a:pt x="222" y="154"/>
                    <a:pt x="222" y="154"/>
                  </a:cubicBezTo>
                  <a:cubicBezTo>
                    <a:pt x="221" y="180"/>
                    <a:pt x="210" y="204"/>
                    <a:pt x="194" y="221"/>
                  </a:cubicBezTo>
                  <a:cubicBezTo>
                    <a:pt x="179" y="206"/>
                    <a:pt x="179" y="206"/>
                    <a:pt x="179" y="206"/>
                  </a:cubicBezTo>
                  <a:cubicBezTo>
                    <a:pt x="174" y="210"/>
                    <a:pt x="174" y="210"/>
                    <a:pt x="174" y="210"/>
                  </a:cubicBezTo>
                  <a:cubicBezTo>
                    <a:pt x="189" y="226"/>
                    <a:pt x="189" y="226"/>
                    <a:pt x="189" y="226"/>
                  </a:cubicBezTo>
                  <a:cubicBezTo>
                    <a:pt x="172" y="242"/>
                    <a:pt x="148" y="253"/>
                    <a:pt x="122" y="254"/>
                  </a:cubicBezTo>
                  <a:cubicBezTo>
                    <a:pt x="122" y="232"/>
                    <a:pt x="122" y="232"/>
                    <a:pt x="122" y="232"/>
                  </a:cubicBezTo>
                  <a:cubicBezTo>
                    <a:pt x="116" y="232"/>
                    <a:pt x="116" y="232"/>
                    <a:pt x="116" y="232"/>
                  </a:cubicBezTo>
                  <a:cubicBezTo>
                    <a:pt x="116" y="254"/>
                    <a:pt x="116" y="254"/>
                    <a:pt x="116" y="254"/>
                  </a:cubicBezTo>
                  <a:cubicBezTo>
                    <a:pt x="90" y="253"/>
                    <a:pt x="67" y="242"/>
                    <a:pt x="49" y="226"/>
                  </a:cubicBezTo>
                  <a:cubicBezTo>
                    <a:pt x="64" y="210"/>
                    <a:pt x="64" y="210"/>
                    <a:pt x="64" y="210"/>
                  </a:cubicBezTo>
                  <a:cubicBezTo>
                    <a:pt x="60" y="206"/>
                    <a:pt x="60" y="206"/>
                    <a:pt x="60" y="206"/>
                  </a:cubicBezTo>
                  <a:cubicBezTo>
                    <a:pt x="44" y="221"/>
                    <a:pt x="44" y="221"/>
                    <a:pt x="44" y="221"/>
                  </a:cubicBezTo>
                  <a:cubicBezTo>
                    <a:pt x="28" y="204"/>
                    <a:pt x="17" y="180"/>
                    <a:pt x="17" y="154"/>
                  </a:cubicBezTo>
                  <a:cubicBezTo>
                    <a:pt x="38" y="154"/>
                    <a:pt x="38" y="154"/>
                    <a:pt x="38" y="154"/>
                  </a:cubicBezTo>
                  <a:cubicBezTo>
                    <a:pt x="38" y="148"/>
                    <a:pt x="38" y="148"/>
                    <a:pt x="38" y="148"/>
                  </a:cubicBezTo>
                  <a:cubicBezTo>
                    <a:pt x="17" y="148"/>
                    <a:pt x="17" y="148"/>
                    <a:pt x="17" y="148"/>
                  </a:cubicBezTo>
                  <a:cubicBezTo>
                    <a:pt x="17" y="122"/>
                    <a:pt x="28" y="98"/>
                    <a:pt x="44" y="81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64" y="92"/>
                    <a:pt x="64" y="92"/>
                    <a:pt x="64" y="92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67" y="60"/>
                    <a:pt x="90" y="49"/>
                    <a:pt x="116" y="48"/>
                  </a:cubicBezTo>
                  <a:cubicBezTo>
                    <a:pt x="116" y="70"/>
                    <a:pt x="116" y="70"/>
                    <a:pt x="116" y="70"/>
                  </a:cubicBezTo>
                  <a:moveTo>
                    <a:pt x="147" y="0"/>
                  </a:moveTo>
                  <a:cubicBezTo>
                    <a:pt x="91" y="0"/>
                    <a:pt x="91" y="0"/>
                    <a:pt x="91" y="0"/>
                  </a:cubicBezTo>
                  <a:cubicBezTo>
                    <a:pt x="91" y="23"/>
                    <a:pt x="91" y="23"/>
                    <a:pt x="91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50" y="36"/>
                    <a:pt x="0" y="88"/>
                    <a:pt x="0" y="151"/>
                  </a:cubicBezTo>
                  <a:cubicBezTo>
                    <a:pt x="0" y="217"/>
                    <a:pt x="54" y="270"/>
                    <a:pt x="119" y="270"/>
                  </a:cubicBezTo>
                  <a:cubicBezTo>
                    <a:pt x="185" y="270"/>
                    <a:pt x="238" y="217"/>
                    <a:pt x="238" y="151"/>
                  </a:cubicBezTo>
                  <a:cubicBezTo>
                    <a:pt x="238" y="88"/>
                    <a:pt x="189" y="36"/>
                    <a:pt x="126" y="32"/>
                  </a:cubicBezTo>
                  <a:cubicBezTo>
                    <a:pt x="126" y="23"/>
                    <a:pt x="126" y="23"/>
                    <a:pt x="126" y="23"/>
                  </a:cubicBezTo>
                  <a:cubicBezTo>
                    <a:pt x="147" y="23"/>
                    <a:pt x="147" y="23"/>
                    <a:pt x="147" y="23"/>
                  </a:cubicBezTo>
                  <a:cubicBezTo>
                    <a:pt x="147" y="0"/>
                    <a:pt x="147" y="0"/>
                    <a:pt x="14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303" tIns="45652" rIns="91303" bIns="45652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5" name="文本框 47"/>
          <p:cNvSpPr txBox="1"/>
          <p:nvPr/>
        </p:nvSpPr>
        <p:spPr>
          <a:xfrm>
            <a:off x="7466467" y="2245527"/>
            <a:ext cx="4935083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US" altLang="zh-CN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高等职业教育创新发展行动计划</a:t>
            </a:r>
            <a:r>
              <a:rPr lang="en-US" altLang="zh-CN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en-US" altLang="zh-CN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US" altLang="zh-CN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江苏省高等职业教育创新发展卓越计划</a:t>
            </a:r>
            <a:r>
              <a:rPr lang="en-US" altLang="zh-CN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en-US" altLang="zh-CN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zh-CN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《关于加快发展现代职业教育提升服务产业发展能力的意见》</a:t>
            </a:r>
            <a:r>
              <a:rPr lang="zh-CN" altLang="en-US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zh-CN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徐州市</a:t>
            </a:r>
            <a:r>
              <a:rPr lang="zh-CN" altLang="en-US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44"/>
          <p:cNvSpPr txBox="1"/>
          <p:nvPr/>
        </p:nvSpPr>
        <p:spPr>
          <a:xfrm>
            <a:off x="-138200" y="3999279"/>
            <a:ext cx="3738804" cy="565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2800" b="1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资金保障</a:t>
            </a:r>
            <a:endParaRPr lang="en-US" altLang="zh-CN" dirty="0"/>
          </a:p>
        </p:txBody>
      </p:sp>
      <p:grpSp>
        <p:nvGrpSpPr>
          <p:cNvPr id="17" name="组合 16"/>
          <p:cNvGrpSpPr/>
          <p:nvPr/>
        </p:nvGrpSpPr>
        <p:grpSpPr>
          <a:xfrm flipH="1" flipV="1">
            <a:off x="6551309" y="4585093"/>
            <a:ext cx="4120001" cy="570712"/>
            <a:chOff x="3578527" y="5949280"/>
            <a:chExt cx="2016592" cy="288032"/>
          </a:xfrm>
        </p:grpSpPr>
        <p:cxnSp>
          <p:nvCxnSpPr>
            <p:cNvPr id="18" name="直接连接符 17"/>
            <p:cNvCxnSpPr/>
            <p:nvPr/>
          </p:nvCxnSpPr>
          <p:spPr>
            <a:xfrm flipH="1">
              <a:off x="5163071" y="5949280"/>
              <a:ext cx="432048" cy="288032"/>
            </a:xfrm>
            <a:prstGeom prst="line">
              <a:avLst/>
            </a:prstGeom>
            <a:ln w="28575">
              <a:solidFill>
                <a:srgbClr val="F8841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>
              <a:off x="3578527" y="6234221"/>
              <a:ext cx="1591025" cy="0"/>
            </a:xfrm>
            <a:prstGeom prst="line">
              <a:avLst/>
            </a:prstGeom>
            <a:ln w="28575">
              <a:solidFill>
                <a:srgbClr val="F8841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 flipH="1" flipV="1">
            <a:off x="6372433" y="2190060"/>
            <a:ext cx="4582517" cy="1461024"/>
            <a:chOff x="3719119" y="5949280"/>
            <a:chExt cx="1876000" cy="288032"/>
          </a:xfrm>
        </p:grpSpPr>
        <p:cxnSp>
          <p:nvCxnSpPr>
            <p:cNvPr id="21" name="直接连接符 20"/>
            <p:cNvCxnSpPr/>
            <p:nvPr/>
          </p:nvCxnSpPr>
          <p:spPr>
            <a:xfrm flipH="1">
              <a:off x="5163071" y="5949280"/>
              <a:ext cx="432048" cy="288032"/>
            </a:xfrm>
            <a:prstGeom prst="line">
              <a:avLst/>
            </a:prstGeom>
            <a:ln w="28575">
              <a:solidFill>
                <a:srgbClr val="54823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>
              <a:off x="3719119" y="6237312"/>
              <a:ext cx="1450433" cy="0"/>
            </a:xfrm>
            <a:prstGeom prst="line">
              <a:avLst/>
            </a:prstGeom>
            <a:ln w="28575">
              <a:solidFill>
                <a:srgbClr val="54823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flipV="1">
            <a:off x="503056" y="2189233"/>
            <a:ext cx="3856453" cy="1252518"/>
            <a:chOff x="4016441" y="5949280"/>
            <a:chExt cx="1578678" cy="288032"/>
          </a:xfrm>
        </p:grpSpPr>
        <p:cxnSp>
          <p:nvCxnSpPr>
            <p:cNvPr id="24" name="直接连接符 23"/>
            <p:cNvCxnSpPr/>
            <p:nvPr/>
          </p:nvCxnSpPr>
          <p:spPr>
            <a:xfrm flipH="1">
              <a:off x="5163071" y="5949280"/>
              <a:ext cx="432048" cy="288032"/>
            </a:xfrm>
            <a:prstGeom prst="line">
              <a:avLst/>
            </a:prstGeom>
            <a:ln w="28575">
              <a:solidFill>
                <a:srgbClr val="5B9B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>
              <a:off x="4016441" y="6237312"/>
              <a:ext cx="1148838" cy="0"/>
            </a:xfrm>
            <a:prstGeom prst="line">
              <a:avLst/>
            </a:prstGeom>
            <a:ln w="28575">
              <a:solidFill>
                <a:srgbClr val="5B9B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/>
          <p:cNvGrpSpPr/>
          <p:nvPr/>
        </p:nvGrpSpPr>
        <p:grpSpPr>
          <a:xfrm flipV="1">
            <a:off x="396090" y="4528705"/>
            <a:ext cx="3669269" cy="570712"/>
            <a:chOff x="3578527" y="5949280"/>
            <a:chExt cx="2016592" cy="288032"/>
          </a:xfrm>
        </p:grpSpPr>
        <p:cxnSp>
          <p:nvCxnSpPr>
            <p:cNvPr id="27" name="直接连接符 26"/>
            <p:cNvCxnSpPr/>
            <p:nvPr/>
          </p:nvCxnSpPr>
          <p:spPr>
            <a:xfrm flipH="1">
              <a:off x="5163071" y="5949280"/>
              <a:ext cx="432048" cy="288032"/>
            </a:xfrm>
            <a:prstGeom prst="line">
              <a:avLst/>
            </a:prstGeom>
            <a:ln w="28575">
              <a:solidFill>
                <a:srgbClr val="F26D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H="1">
              <a:off x="3578527" y="6234221"/>
              <a:ext cx="1591025" cy="0"/>
            </a:xfrm>
            <a:prstGeom prst="line">
              <a:avLst/>
            </a:prstGeom>
            <a:ln w="28575">
              <a:solidFill>
                <a:srgbClr val="F26D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文本框 45"/>
          <p:cNvSpPr txBox="1"/>
          <p:nvPr/>
        </p:nvSpPr>
        <p:spPr>
          <a:xfrm>
            <a:off x="16428" y="1668620"/>
            <a:ext cx="3357564" cy="565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组织保障</a:t>
            </a:r>
            <a:endParaRPr lang="en-US" altLang="zh-CN" sz="2800" b="1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47"/>
          <p:cNvSpPr txBox="1"/>
          <p:nvPr/>
        </p:nvSpPr>
        <p:spPr>
          <a:xfrm>
            <a:off x="7164438" y="1676975"/>
            <a:ext cx="3711367" cy="565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2800" b="1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政策保障</a:t>
            </a:r>
            <a:endParaRPr lang="zh-CN" altLang="en-US" dirty="0"/>
          </a:p>
        </p:txBody>
      </p:sp>
      <p:sp>
        <p:nvSpPr>
          <p:cNvPr id="31" name="文本框 46"/>
          <p:cNvSpPr txBox="1"/>
          <p:nvPr/>
        </p:nvSpPr>
        <p:spPr>
          <a:xfrm>
            <a:off x="7835662" y="4686654"/>
            <a:ext cx="3880088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zh-CN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制定高水平</a:t>
            </a:r>
            <a:r>
              <a:rPr lang="zh-CN" altLang="zh-CN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院校建设管理</a:t>
            </a:r>
            <a:r>
              <a:rPr lang="zh-CN" altLang="zh-CN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办法</a:t>
            </a:r>
            <a:endParaRPr lang="en-US" altLang="zh-CN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实行</a:t>
            </a:r>
            <a:r>
              <a:rPr lang="zh-CN" altLang="en-US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项目责任制</a:t>
            </a:r>
            <a:endParaRPr lang="en-US" altLang="zh-CN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加强考核与奖惩</a:t>
            </a:r>
            <a:endParaRPr lang="zh-CN" altLang="zh-CN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44"/>
          <p:cNvSpPr txBox="1"/>
          <p:nvPr/>
        </p:nvSpPr>
        <p:spPr>
          <a:xfrm>
            <a:off x="434833" y="4781840"/>
            <a:ext cx="323746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4800" b="1">
                <a:solidFill>
                  <a:srgbClr val="F26D64"/>
                </a:solidFill>
              </a:defRPr>
            </a:lvl1pPr>
          </a:lstStyle>
          <a:p>
            <a:pPr marL="285750" indent="-285750" algn="l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32000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 专款专用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l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zh-CN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省财政投入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2000</a:t>
            </a:r>
            <a:r>
              <a:rPr lang="zh-CN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l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zh-CN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徐州市支持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r>
              <a:rPr lang="zh-CN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l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zh-CN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学院自筹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3000</a:t>
            </a:r>
            <a:r>
              <a:rPr lang="zh-CN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l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zh-CN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行业企业共建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2000</a:t>
            </a:r>
            <a:r>
              <a:rPr lang="zh-CN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07676" y="267515"/>
            <a:ext cx="1673524" cy="523220"/>
          </a:xfrm>
          <a:prstGeom prst="rect">
            <a:avLst/>
          </a:prstGeom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保障措施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701144" y="5317508"/>
            <a:ext cx="6585857" cy="1477328"/>
          </a:xfrm>
          <a:prstGeom prst="rect">
            <a:avLst/>
          </a:prstGeom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zh-CN" altLang="zh-CN" kern="100" spc="-20" dirty="0">
                <a:ea typeface="仿宋" panose="02010609060101010101" pitchFamily="49" charset="-122"/>
                <a:cs typeface="Times New Roman" panose="02020603050405020304" pitchFamily="18" charset="0"/>
              </a:rPr>
              <a:t>保持省第一方阵地位，建成</a:t>
            </a:r>
            <a:r>
              <a:rPr lang="zh-CN" altLang="zh-CN" b="1" kern="100" spc="-20" dirty="0">
                <a:ea typeface="仿宋" panose="02010609060101010101" pitchFamily="49" charset="-122"/>
                <a:cs typeface="Times New Roman" panose="02020603050405020304" pitchFamily="18" charset="0"/>
              </a:rPr>
              <a:t>“国内一流，海内外有影响的服务区域型高水平高职院校”</a:t>
            </a:r>
            <a:r>
              <a:rPr lang="zh-CN" altLang="en-US" kern="100" spc="-20" dirty="0"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zh-CN" kern="100" spc="-20" dirty="0">
                <a:ea typeface="仿宋" panose="02010609060101010101" pitchFamily="49" charset="-122"/>
                <a:cs typeface="Times New Roman" panose="02020603050405020304" pitchFamily="18" charset="0"/>
              </a:rPr>
              <a:t>到</a:t>
            </a:r>
            <a:r>
              <a:rPr lang="en-US" altLang="zh-CN" kern="100" spc="-20" dirty="0">
                <a:ea typeface="仿宋" panose="02010609060101010101" pitchFamily="49" charset="-122"/>
                <a:cs typeface="Times New Roman" panose="02020603050405020304" pitchFamily="18" charset="0"/>
              </a:rPr>
              <a:t>2022</a:t>
            </a:r>
            <a:r>
              <a:rPr lang="zh-CN" altLang="zh-CN" kern="100" spc="-20" dirty="0">
                <a:ea typeface="仿宋" panose="02010609060101010101" pitchFamily="49" charset="-122"/>
                <a:cs typeface="Times New Roman" panose="02020603050405020304" pitchFamily="18" charset="0"/>
              </a:rPr>
              <a:t>年，力争综合办学实力显著提升，主要办学指标处在</a:t>
            </a:r>
            <a:r>
              <a:rPr lang="zh-CN" altLang="zh-CN" kern="100" spc="-20" dirty="0" smtClean="0">
                <a:effectLst/>
                <a:ea typeface="仿宋" panose="02010609060101010101" pitchFamily="49" charset="-122"/>
                <a:cs typeface="Times New Roman" panose="02020603050405020304" pitchFamily="18" charset="0"/>
              </a:rPr>
              <a:t>全国一流行列，把学校建设成为全国领先的</a:t>
            </a:r>
            <a:r>
              <a:rPr lang="zh-CN" altLang="zh-CN" b="1" kern="100" spc="-20" dirty="0" smtClean="0">
                <a:effectLst/>
                <a:ea typeface="仿宋" panose="02010609060101010101" pitchFamily="49" charset="-122"/>
                <a:cs typeface="Times New Roman" panose="02020603050405020304" pitchFamily="18" charset="0"/>
              </a:rPr>
              <a:t>“产教融合特色校”“创新创业示范校”“服务贡献卓越校”</a:t>
            </a:r>
            <a:r>
              <a:rPr lang="zh-CN" altLang="zh-CN" kern="100" spc="-20" dirty="0" smtClean="0">
                <a:effectLst/>
                <a:ea typeface="仿宋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zh-CN" altLang="zh-CN" b="1" kern="100" spc="-20" dirty="0" smtClean="0">
                <a:effectLst/>
                <a:ea typeface="仿宋" panose="02010609060101010101" pitchFamily="49" charset="-122"/>
                <a:cs typeface="Times New Roman" panose="02020603050405020304" pitchFamily="18" charset="0"/>
              </a:rPr>
              <a:t>“国际影响典型校”</a:t>
            </a:r>
            <a:r>
              <a:rPr lang="zh-CN" altLang="zh-CN" kern="100" spc="-20" dirty="0" smtClean="0">
                <a:effectLst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kern="100" spc="-20" dirty="0" smtClean="0">
              <a:effectLst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01143" y="267515"/>
            <a:ext cx="6585857" cy="3416320"/>
          </a:xfrm>
          <a:prstGeom prst="rect">
            <a:avLst/>
          </a:prstGeom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r>
              <a:rPr lang="zh-CN" altLang="en-US" b="1" kern="100" spc="-2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行动指南：</a:t>
            </a:r>
            <a:endParaRPr lang="en-US" altLang="zh-CN" b="1" kern="100" spc="-20" dirty="0" smtClean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zh-CN" kern="100" spc="-20" dirty="0" smtClean="0">
                <a:effectLst/>
                <a:ea typeface="仿宋" panose="02010609060101010101" pitchFamily="49" charset="-122"/>
                <a:cs typeface="Times New Roman" panose="02020603050405020304" pitchFamily="18" charset="0"/>
              </a:rPr>
              <a:t>党的十九大精神</a:t>
            </a:r>
            <a:endParaRPr lang="en-US" altLang="zh-CN" kern="100" spc="-20" dirty="0" smtClean="0">
              <a:effectLst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zh-CN" kern="100" spc="-20" dirty="0" smtClean="0">
                <a:effectLst/>
                <a:ea typeface="仿宋" panose="02010609060101010101" pitchFamily="49" charset="-122"/>
                <a:cs typeface="Times New Roman" panose="02020603050405020304" pitchFamily="18" charset="0"/>
              </a:rPr>
              <a:t>习近平新时代中国特色社会主义思想</a:t>
            </a:r>
            <a:endParaRPr lang="en-US" altLang="zh-CN" kern="100" spc="-20" dirty="0" smtClean="0">
              <a:effectLst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zh-CN" kern="100" spc="-20" dirty="0" smtClean="0">
                <a:effectLst/>
                <a:ea typeface="仿宋" panose="02010609060101010101" pitchFamily="49" charset="-122"/>
                <a:cs typeface="Times New Roman" panose="02020603050405020304" pitchFamily="18" charset="0"/>
              </a:rPr>
              <a:t>“四个全面”战略布局</a:t>
            </a:r>
            <a:endParaRPr lang="en-US" altLang="zh-CN" kern="100" spc="-20" dirty="0" smtClean="0">
              <a:effectLst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zh-CN" kern="100" spc="-20" dirty="0" smtClean="0">
                <a:effectLst/>
                <a:ea typeface="仿宋" panose="02010609060101010101" pitchFamily="49" charset="-122"/>
                <a:cs typeface="Times New Roman" panose="02020603050405020304" pitchFamily="18" charset="0"/>
              </a:rPr>
              <a:t>党中央、国务院决策部署</a:t>
            </a:r>
            <a:endParaRPr lang="en-US" altLang="zh-CN" kern="100" spc="-20" dirty="0" smtClean="0">
              <a:effectLst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zh-CN" b="1" kern="100" spc="-2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主动</a:t>
            </a:r>
            <a:r>
              <a:rPr lang="zh-CN" altLang="zh-CN" b="1" kern="100" spc="-2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策应</a:t>
            </a:r>
            <a:r>
              <a:rPr lang="zh-CN" altLang="en-US" b="1" kern="100" spc="-2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endParaRPr lang="en-US" altLang="zh-CN" b="1" kern="100" spc="-2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zh-CN" kern="100" spc="-20" dirty="0" smtClean="0">
                <a:effectLst/>
                <a:ea typeface="仿宋" panose="02010609060101010101" pitchFamily="49" charset="-122"/>
                <a:cs typeface="Times New Roman" panose="02020603050405020304" pitchFamily="18" charset="0"/>
              </a:rPr>
              <a:t>江苏推进“两聚一高”新实践</a:t>
            </a:r>
            <a:endParaRPr lang="en-US" altLang="zh-CN" kern="100" spc="-20" dirty="0" smtClean="0">
              <a:effectLst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zh-CN" kern="100" spc="-20" dirty="0" smtClean="0">
                <a:effectLst/>
                <a:ea typeface="仿宋" panose="02010609060101010101" pitchFamily="49" charset="-122"/>
                <a:cs typeface="Times New Roman" panose="02020603050405020304" pitchFamily="18" charset="0"/>
              </a:rPr>
              <a:t>建设“强富美高”新江苏</a:t>
            </a:r>
            <a:endParaRPr lang="en-US" altLang="zh-CN" kern="100" spc="-20" dirty="0" smtClean="0">
              <a:effectLst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zh-CN" kern="100" spc="-20" dirty="0" smtClean="0">
                <a:effectLst/>
                <a:ea typeface="仿宋" panose="02010609060101010101" pitchFamily="49" charset="-122"/>
                <a:cs typeface="Times New Roman" panose="02020603050405020304" pitchFamily="18" charset="0"/>
              </a:rPr>
              <a:t>徐州建设“淮海经济区中心城市”</a:t>
            </a:r>
            <a:endParaRPr lang="en-US" altLang="zh-CN" kern="100" spc="-20" dirty="0" smtClean="0">
              <a:effectLst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b="1" kern="100" spc="-2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紧密对接：</a:t>
            </a:r>
            <a:endParaRPr lang="en-US" altLang="zh-CN" b="1" kern="100" spc="-20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zh-CN" kern="100" spc="-20" dirty="0">
                <a:ea typeface="仿宋" panose="02010609060101010101" pitchFamily="49" charset="-122"/>
                <a:cs typeface="Times New Roman" panose="02020603050405020304" pitchFamily="18" charset="0"/>
              </a:rPr>
              <a:t>学校“十三五”规划</a:t>
            </a:r>
            <a:endParaRPr lang="en-US" altLang="zh-CN" kern="100" spc="-20" dirty="0"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kern="100" spc="-20" dirty="0" smtClean="0">
                <a:ea typeface="仿宋" panose="02010609060101010101" pitchFamily="49" charset="-122"/>
                <a:cs typeface="Times New Roman" panose="02020603050405020304" pitchFamily="18" charset="0"/>
              </a:rPr>
              <a:t>学校</a:t>
            </a:r>
            <a:r>
              <a:rPr lang="zh-CN" altLang="zh-CN" kern="100" spc="-20" dirty="0" smtClean="0">
                <a:ea typeface="仿宋" panose="02010609060101010101" pitchFamily="49" charset="-122"/>
                <a:cs typeface="Times New Roman" panose="02020603050405020304" pitchFamily="18" charset="0"/>
              </a:rPr>
              <a:t>第二</a:t>
            </a:r>
            <a:r>
              <a:rPr lang="zh-CN" altLang="zh-CN" kern="100" spc="-20" dirty="0">
                <a:ea typeface="仿宋" panose="02010609060101010101" pitchFamily="49" charset="-122"/>
                <a:cs typeface="Times New Roman" panose="02020603050405020304" pitchFamily="18" charset="0"/>
              </a:rPr>
              <a:t>次党代会确定的目标</a:t>
            </a:r>
            <a:r>
              <a:rPr lang="zh-CN" altLang="zh-CN" kern="100" spc="-20" dirty="0" smtClean="0">
                <a:ea typeface="仿宋" panose="02010609060101010101" pitchFamily="49" charset="-122"/>
                <a:cs typeface="Times New Roman" panose="02020603050405020304" pitchFamily="18" charset="0"/>
              </a:rPr>
              <a:t>任务</a:t>
            </a:r>
            <a:endParaRPr lang="en-US" altLang="zh-CN" b="1" kern="100" spc="-20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81200" y="1744842"/>
            <a:ext cx="1142999" cy="369332"/>
          </a:xfrm>
          <a:prstGeom prst="rect">
            <a:avLst/>
          </a:prstGeom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zh-CN" altLang="en-US" b="1" kern="100" spc="-2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指导思想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81200" y="5699256"/>
            <a:ext cx="1142999" cy="369332"/>
          </a:xfrm>
          <a:prstGeom prst="rect">
            <a:avLst/>
          </a:prstGeom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zh-CN" altLang="en-US" b="1" kern="100" spc="-2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总体目标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81200" y="4342174"/>
            <a:ext cx="1142999" cy="369332"/>
          </a:xfrm>
          <a:prstGeom prst="rect">
            <a:avLst/>
          </a:prstGeom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zh-CN" altLang="en-US" b="1" kern="100" spc="-2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基本原则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701144" y="3763292"/>
            <a:ext cx="6585856" cy="1477328"/>
          </a:xfrm>
          <a:prstGeom prst="rect">
            <a:avLst/>
          </a:prstGeom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zh-CN" altLang="zh-CN" kern="100" spc="-20" dirty="0">
                <a:ea typeface="仿宋" panose="02010609060101010101" pitchFamily="49" charset="-122"/>
                <a:cs typeface="Times New Roman" panose="02020603050405020304" pitchFamily="18" charset="0"/>
              </a:rPr>
              <a:t>党建引领，立德树人</a:t>
            </a:r>
            <a:endParaRPr lang="en-US" altLang="zh-CN" kern="100" spc="-20" dirty="0"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zh-CN" altLang="zh-CN" kern="100" spc="-20" dirty="0">
                <a:ea typeface="仿宋" panose="02010609060101010101" pitchFamily="49" charset="-122"/>
                <a:cs typeface="Times New Roman" panose="02020603050405020304" pitchFamily="18" charset="0"/>
              </a:rPr>
              <a:t>契合需求，服务发展</a:t>
            </a:r>
            <a:endParaRPr lang="zh-CN" altLang="zh-CN" kern="100" spc="-20" dirty="0"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zh-CN" altLang="en-US" kern="100" spc="-20" dirty="0" smtClean="0">
                <a:ea typeface="仿宋" panose="02010609060101010101" pitchFamily="49" charset="-122"/>
                <a:cs typeface="Times New Roman" panose="02020603050405020304" pitchFamily="18" charset="0"/>
              </a:rPr>
              <a:t>推动创新</a:t>
            </a:r>
            <a:r>
              <a:rPr lang="zh-CN" altLang="zh-CN" kern="100" spc="-20" dirty="0" smtClean="0"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kern="100" spc="-20" dirty="0">
                <a:ea typeface="仿宋" panose="02010609060101010101" pitchFamily="49" charset="-122"/>
                <a:cs typeface="Times New Roman" panose="02020603050405020304" pitchFamily="18" charset="0"/>
              </a:rPr>
              <a:t>激发活力</a:t>
            </a:r>
            <a:endParaRPr lang="en-US" altLang="zh-CN" kern="100" spc="-20" dirty="0"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zh-CN" altLang="zh-CN" kern="100" spc="-20" dirty="0">
                <a:ea typeface="仿宋" panose="02010609060101010101" pitchFamily="49" charset="-122"/>
                <a:cs typeface="Times New Roman" panose="02020603050405020304" pitchFamily="18" charset="0"/>
              </a:rPr>
              <a:t>突出内涵，强化特色</a:t>
            </a:r>
            <a:endParaRPr lang="en-US" altLang="zh-CN" kern="100" spc="-20" dirty="0"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zh-CN" altLang="zh-CN" kern="100" spc="-20" dirty="0">
                <a:ea typeface="仿宋" panose="02010609060101010101" pitchFamily="49" charset="-122"/>
                <a:cs typeface="Times New Roman" panose="02020603050405020304" pitchFamily="18" charset="0"/>
              </a:rPr>
              <a:t>产教融合，协同育人</a:t>
            </a:r>
            <a:endParaRPr lang="zh-CN" altLang="zh-CN" kern="100" spc="-20" dirty="0"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07676" y="267515"/>
            <a:ext cx="1673524" cy="523220"/>
          </a:xfrm>
          <a:prstGeom prst="rect">
            <a:avLst/>
          </a:prstGeom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zh-CN" altLang="en-US" sz="2800" b="1" kern="100" spc="-2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建设目标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8719558" y="2025211"/>
            <a:ext cx="3351671" cy="304712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" name="图示 1"/>
          <p:cNvGraphicFramePr/>
          <p:nvPr/>
        </p:nvGraphicFramePr>
        <p:xfrm>
          <a:off x="1564767" y="2111829"/>
          <a:ext cx="5551714" cy="2943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11" name="矩形 10"/>
          <p:cNvSpPr/>
          <p:nvPr/>
        </p:nvSpPr>
        <p:spPr>
          <a:xfrm>
            <a:off x="1880453" y="1625101"/>
            <a:ext cx="4724400" cy="400110"/>
          </a:xfrm>
          <a:prstGeom prst="rect">
            <a:avLst/>
          </a:prstGeom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围绕人才培养主线，实施“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2343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”计划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6442" y="2289127"/>
            <a:ext cx="489857" cy="2585323"/>
          </a:xfrm>
          <a:prstGeom prst="rect">
            <a:avLst/>
          </a:prstGeom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zh-CN" altLang="en-US" b="1" kern="100" spc="-2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示范性高等职业院校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786053" y="2289127"/>
            <a:ext cx="489857" cy="2585323"/>
          </a:xfrm>
          <a:prstGeom prst="rect">
            <a:avLst/>
          </a:prstGeom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zh-CN" altLang="en-US" b="1" kern="100" spc="-2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高水平高等职业院校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307676" y="6168974"/>
            <a:ext cx="11462657" cy="117556"/>
          </a:xfrm>
          <a:prstGeom prst="line">
            <a:avLst/>
          </a:prstGeom>
          <a:ln w="38100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8876477" y="2273729"/>
            <a:ext cx="3004971" cy="892552"/>
          </a:xfrm>
          <a:prstGeom prst="rect">
            <a:avLst/>
          </a:prstGeom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服务区域经济社会发展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徐工院模式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876476" y="3864555"/>
            <a:ext cx="3004971" cy="892552"/>
          </a:xfrm>
          <a:prstGeom prst="rect">
            <a:avLst/>
          </a:prstGeom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推进职业教育改革发展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江苏样本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燕尾形 15"/>
          <p:cNvSpPr/>
          <p:nvPr/>
        </p:nvSpPr>
        <p:spPr>
          <a:xfrm>
            <a:off x="985157" y="3128289"/>
            <a:ext cx="362310" cy="698274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燕尾形 16"/>
          <p:cNvSpPr/>
          <p:nvPr/>
        </p:nvSpPr>
        <p:spPr>
          <a:xfrm>
            <a:off x="7226979" y="3128289"/>
            <a:ext cx="362310" cy="698274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燕尾形 18"/>
          <p:cNvSpPr/>
          <p:nvPr/>
        </p:nvSpPr>
        <p:spPr>
          <a:xfrm>
            <a:off x="8357248" y="3104436"/>
            <a:ext cx="362310" cy="698274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07676" y="267515"/>
            <a:ext cx="1673524" cy="523220"/>
          </a:xfrm>
          <a:prstGeom prst="rect">
            <a:avLst/>
          </a:prstGeom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zh-CN" altLang="en-US" sz="2800" b="1" kern="100" spc="-2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建设思路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40226" y="5645545"/>
            <a:ext cx="744853" cy="400110"/>
          </a:xfrm>
          <a:prstGeom prst="rect">
            <a:avLst/>
          </a:prstGeom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起点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997826" y="5707205"/>
            <a:ext cx="744853" cy="400110"/>
          </a:xfrm>
          <a:prstGeom prst="rect">
            <a:avLst/>
          </a:prstGeom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措施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658554" y="5741529"/>
            <a:ext cx="744853" cy="400110"/>
          </a:xfrm>
          <a:prstGeom prst="rect">
            <a:avLst/>
          </a:prstGeom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目标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0229226" y="5770606"/>
            <a:ext cx="744853" cy="400110"/>
          </a:xfrm>
          <a:prstGeom prst="rect">
            <a:avLst/>
          </a:prstGeom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成效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307676" y="267515"/>
            <a:ext cx="1673524" cy="523220"/>
          </a:xfrm>
          <a:prstGeom prst="rect">
            <a:avLst/>
          </a:prstGeom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zh-CN" altLang="en-US" sz="2800" b="1" kern="100" spc="-2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具体任务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807618" y="529125"/>
            <a:ext cx="31101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ctr"/>
            <a:r>
              <a:rPr lang="zh-CN" altLang="en-US" sz="2400" u="none" strike="noStrike" dirty="0" smtClean="0">
                <a:effectLst/>
              </a:rPr>
              <a:t>深化</a:t>
            </a:r>
            <a:r>
              <a:rPr lang="en-US" altLang="zh-CN" sz="2400" u="none" strike="noStrike" dirty="0" smtClean="0">
                <a:effectLst/>
              </a:rPr>
              <a:t>2</a:t>
            </a:r>
            <a:r>
              <a:rPr lang="zh-CN" altLang="en-US" sz="2400" u="none" strike="noStrike" dirty="0" smtClean="0">
                <a:effectLst/>
              </a:rPr>
              <a:t>个工匠锻造机制</a:t>
            </a:r>
            <a:endParaRPr lang="zh-CN" altLang="en-US" sz="24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95023" y="1625363"/>
            <a:ext cx="5330006" cy="4427093"/>
            <a:chOff x="795023" y="1625363"/>
            <a:chExt cx="5330006" cy="4427093"/>
          </a:xfrm>
        </p:grpSpPr>
        <p:sp>
          <p:nvSpPr>
            <p:cNvPr id="7" name="任意多边形 6"/>
            <p:cNvSpPr/>
            <p:nvPr/>
          </p:nvSpPr>
          <p:spPr>
            <a:xfrm>
              <a:off x="3216542" y="3786323"/>
              <a:ext cx="486968" cy="1896851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244816" y="0"/>
                  </a:lnTo>
                  <a:lnTo>
                    <a:pt x="244816" y="1896851"/>
                  </a:lnTo>
                  <a:lnTo>
                    <a:pt x="486968" y="1896851"/>
                  </a:lnTo>
                </a:path>
              </a:pathLst>
            </a:custGeom>
            <a:noFill/>
            <a:scene3d>
              <a:camera prst="orthographicFront"/>
              <a:lightRig rig="flat" dir="t"/>
            </a:scene3d>
            <a:sp3d prstMaterial="matte"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" name="任意多边形 7"/>
            <p:cNvSpPr/>
            <p:nvPr/>
          </p:nvSpPr>
          <p:spPr>
            <a:xfrm>
              <a:off x="3216542" y="3740603"/>
              <a:ext cx="484303" cy="9144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45720"/>
                  </a:moveTo>
                  <a:lnTo>
                    <a:pt x="484303" y="45720"/>
                  </a:lnTo>
                </a:path>
              </a:pathLst>
            </a:custGeom>
            <a:noFill/>
            <a:scene3d>
              <a:camera prst="orthographicFront"/>
              <a:lightRig rig="flat" dir="t"/>
            </a:scene3d>
            <a:sp3d prstMaterial="matte"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" name="任意多边形 9"/>
            <p:cNvSpPr/>
            <p:nvPr/>
          </p:nvSpPr>
          <p:spPr>
            <a:xfrm>
              <a:off x="3216542" y="1994645"/>
              <a:ext cx="484303" cy="1791678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791678"/>
                  </a:moveTo>
                  <a:lnTo>
                    <a:pt x="242151" y="1791678"/>
                  </a:lnTo>
                  <a:lnTo>
                    <a:pt x="242151" y="0"/>
                  </a:lnTo>
                  <a:lnTo>
                    <a:pt x="484303" y="0"/>
                  </a:lnTo>
                </a:path>
              </a:pathLst>
            </a:custGeom>
            <a:noFill/>
            <a:scene3d>
              <a:camera prst="orthographicFront"/>
              <a:lightRig rig="flat" dir="t"/>
            </a:scene3d>
            <a:sp3d prstMaterial="matte"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" name="任意多边形 10"/>
            <p:cNvSpPr/>
            <p:nvPr/>
          </p:nvSpPr>
          <p:spPr>
            <a:xfrm>
              <a:off x="795023" y="3417041"/>
              <a:ext cx="2421519" cy="738563"/>
            </a:xfrm>
            <a:custGeom>
              <a:avLst/>
              <a:gdLst>
                <a:gd name="connsiteX0" fmla="*/ 0 w 2421519"/>
                <a:gd name="connsiteY0" fmla="*/ 0 h 738563"/>
                <a:gd name="connsiteX1" fmla="*/ 2421519 w 2421519"/>
                <a:gd name="connsiteY1" fmla="*/ 0 h 738563"/>
                <a:gd name="connsiteX2" fmla="*/ 2421519 w 2421519"/>
                <a:gd name="connsiteY2" fmla="*/ 738563 h 738563"/>
                <a:gd name="connsiteX3" fmla="*/ 0 w 2421519"/>
                <a:gd name="connsiteY3" fmla="*/ 738563 h 738563"/>
                <a:gd name="connsiteX4" fmla="*/ 0 w 2421519"/>
                <a:gd name="connsiteY4" fmla="*/ 0 h 738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21519" h="738563">
                  <a:moveTo>
                    <a:pt x="0" y="0"/>
                  </a:moveTo>
                  <a:lnTo>
                    <a:pt x="2421519" y="0"/>
                  </a:lnTo>
                  <a:lnTo>
                    <a:pt x="2421519" y="738563"/>
                  </a:lnTo>
                  <a:lnTo>
                    <a:pt x="0" y="738563"/>
                  </a:lnTo>
                  <a:lnTo>
                    <a:pt x="0" y="0"/>
                  </a:lnTo>
                  <a:close/>
                </a:path>
              </a:pathLst>
            </a:custGeom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1430" tIns="11430" rIns="11430" bIns="1143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800" u="none" strike="noStrike" kern="1200" dirty="0" smtClean="0">
                  <a:effectLst/>
                </a:rPr>
                <a:t>党建引领立德树人的机制</a:t>
              </a:r>
              <a:endParaRPr lang="zh-CN" altLang="en-US" sz="1800" kern="1200" dirty="0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3700846" y="1625363"/>
              <a:ext cx="2420623" cy="738563"/>
            </a:xfrm>
            <a:custGeom>
              <a:avLst/>
              <a:gdLst>
                <a:gd name="connsiteX0" fmla="*/ 0 w 2420623"/>
                <a:gd name="connsiteY0" fmla="*/ 0 h 738563"/>
                <a:gd name="connsiteX1" fmla="*/ 2420623 w 2420623"/>
                <a:gd name="connsiteY1" fmla="*/ 0 h 738563"/>
                <a:gd name="connsiteX2" fmla="*/ 2420623 w 2420623"/>
                <a:gd name="connsiteY2" fmla="*/ 738563 h 738563"/>
                <a:gd name="connsiteX3" fmla="*/ 0 w 2420623"/>
                <a:gd name="connsiteY3" fmla="*/ 738563 h 738563"/>
                <a:gd name="connsiteX4" fmla="*/ 0 w 2420623"/>
                <a:gd name="connsiteY4" fmla="*/ 0 h 738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20623" h="738563">
                  <a:moveTo>
                    <a:pt x="0" y="0"/>
                  </a:moveTo>
                  <a:lnTo>
                    <a:pt x="2420623" y="0"/>
                  </a:lnTo>
                  <a:lnTo>
                    <a:pt x="2420623" y="738563"/>
                  </a:lnTo>
                  <a:lnTo>
                    <a:pt x="0" y="738563"/>
                  </a:lnTo>
                  <a:lnTo>
                    <a:pt x="0" y="0"/>
                  </a:lnTo>
                  <a:close/>
                </a:path>
              </a:pathLst>
            </a:custGeom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1430" tIns="11430" rIns="11430" bIns="1143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800" u="none" strike="noStrike" kern="1200" dirty="0" smtClean="0">
                  <a:effectLst/>
                </a:rPr>
                <a:t>实施从严治党强基工程</a:t>
              </a:r>
              <a:endParaRPr lang="zh-CN" altLang="en-US" sz="1800" kern="1200" dirty="0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3700846" y="3406849"/>
              <a:ext cx="2421640" cy="758947"/>
            </a:xfrm>
            <a:custGeom>
              <a:avLst/>
              <a:gdLst>
                <a:gd name="connsiteX0" fmla="*/ 0 w 2421640"/>
                <a:gd name="connsiteY0" fmla="*/ 0 h 758947"/>
                <a:gd name="connsiteX1" fmla="*/ 2421640 w 2421640"/>
                <a:gd name="connsiteY1" fmla="*/ 0 h 758947"/>
                <a:gd name="connsiteX2" fmla="*/ 2421640 w 2421640"/>
                <a:gd name="connsiteY2" fmla="*/ 758947 h 758947"/>
                <a:gd name="connsiteX3" fmla="*/ 0 w 2421640"/>
                <a:gd name="connsiteY3" fmla="*/ 758947 h 758947"/>
                <a:gd name="connsiteX4" fmla="*/ 0 w 2421640"/>
                <a:gd name="connsiteY4" fmla="*/ 0 h 758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21640" h="758947">
                  <a:moveTo>
                    <a:pt x="0" y="0"/>
                  </a:moveTo>
                  <a:lnTo>
                    <a:pt x="2421640" y="0"/>
                  </a:lnTo>
                  <a:lnTo>
                    <a:pt x="2421640" y="758947"/>
                  </a:lnTo>
                  <a:lnTo>
                    <a:pt x="0" y="758947"/>
                  </a:lnTo>
                  <a:lnTo>
                    <a:pt x="0" y="0"/>
                  </a:lnTo>
                  <a:close/>
                </a:path>
              </a:pathLst>
            </a:custGeom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1430" tIns="11430" rIns="11430" bIns="1143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800" u="none" strike="noStrike" kern="1200" dirty="0" smtClean="0">
                  <a:effectLst/>
                </a:rPr>
                <a:t>打造“德技双馨”育人队伍</a:t>
              </a:r>
              <a:endParaRPr lang="zh-CN" altLang="en-US" sz="1800" kern="1200" dirty="0"/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3703510" y="5313893"/>
              <a:ext cx="2421519" cy="738563"/>
            </a:xfrm>
            <a:custGeom>
              <a:avLst/>
              <a:gdLst>
                <a:gd name="connsiteX0" fmla="*/ 0 w 2421519"/>
                <a:gd name="connsiteY0" fmla="*/ 0 h 738563"/>
                <a:gd name="connsiteX1" fmla="*/ 2421519 w 2421519"/>
                <a:gd name="connsiteY1" fmla="*/ 0 h 738563"/>
                <a:gd name="connsiteX2" fmla="*/ 2421519 w 2421519"/>
                <a:gd name="connsiteY2" fmla="*/ 738563 h 738563"/>
                <a:gd name="connsiteX3" fmla="*/ 0 w 2421519"/>
                <a:gd name="connsiteY3" fmla="*/ 738563 h 738563"/>
                <a:gd name="connsiteX4" fmla="*/ 0 w 2421519"/>
                <a:gd name="connsiteY4" fmla="*/ 0 h 738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21519" h="738563">
                  <a:moveTo>
                    <a:pt x="0" y="0"/>
                  </a:moveTo>
                  <a:lnTo>
                    <a:pt x="2421519" y="0"/>
                  </a:lnTo>
                  <a:lnTo>
                    <a:pt x="2421519" y="738563"/>
                  </a:lnTo>
                  <a:lnTo>
                    <a:pt x="0" y="738563"/>
                  </a:lnTo>
                  <a:lnTo>
                    <a:pt x="0" y="0"/>
                  </a:lnTo>
                  <a:close/>
                </a:path>
              </a:pathLst>
            </a:custGeom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1430" tIns="11430" rIns="11430" bIns="1143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800" u="none" strike="noStrike" kern="1200" dirty="0" smtClean="0">
                  <a:effectLst/>
                </a:rPr>
                <a:t>构建“三类课堂”立体协同育人新模式</a:t>
              </a:r>
              <a:endParaRPr lang="zh-CN" altLang="en-US" sz="1800" kern="1200" dirty="0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6325021" y="1349828"/>
            <a:ext cx="347402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/>
              <a:t>推进学院治理能力现代化</a:t>
            </a:r>
            <a:endParaRPr lang="zh-CN" altLang="en-US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/>
              <a:t>提升基层党组织活力</a:t>
            </a:r>
            <a:endParaRPr lang="zh-CN" altLang="en-US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/>
              <a:t>牢牢把握意识形态工作主导权</a:t>
            </a:r>
            <a:endParaRPr lang="zh-CN" altLang="en-US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/>
              <a:t>营造风清气正的政治生态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325021" y="3468914"/>
            <a:ext cx="30123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/>
              <a:t>培育“四有”好教师队伍</a:t>
            </a:r>
            <a:endParaRPr lang="zh-CN" altLang="en-US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/>
              <a:t>构建一体化育人体系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325021" y="5391220"/>
            <a:ext cx="226422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/>
              <a:t>第一课堂育人化</a:t>
            </a:r>
            <a:endParaRPr lang="zh-CN" altLang="en-US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/>
              <a:t>第二课堂课程化</a:t>
            </a:r>
            <a:endParaRPr lang="zh-CN" altLang="en-US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/>
              <a:t>第三课堂主题化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307676" y="267515"/>
            <a:ext cx="1673524" cy="523220"/>
          </a:xfrm>
          <a:prstGeom prst="rect">
            <a:avLst/>
          </a:prstGeom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zh-CN" altLang="en-US" sz="2800" b="1" kern="100" spc="-2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具体任务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807618" y="529125"/>
            <a:ext cx="31101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ctr"/>
            <a:r>
              <a:rPr lang="zh-CN" altLang="en-US" sz="2400" u="none" strike="noStrike" dirty="0" smtClean="0">
                <a:effectLst/>
              </a:rPr>
              <a:t>深化</a:t>
            </a:r>
            <a:r>
              <a:rPr lang="en-US" altLang="zh-CN" sz="2400" u="none" strike="noStrike" dirty="0" smtClean="0">
                <a:effectLst/>
              </a:rPr>
              <a:t>2</a:t>
            </a:r>
            <a:r>
              <a:rPr lang="zh-CN" altLang="en-US" sz="2400" u="none" strike="noStrike" dirty="0" smtClean="0">
                <a:effectLst/>
              </a:rPr>
              <a:t>个工匠锻造机制</a:t>
            </a:r>
            <a:endParaRPr lang="zh-CN" altLang="en-US" sz="24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83740" y="1425883"/>
            <a:ext cx="6163810" cy="5134573"/>
            <a:chOff x="483740" y="1425883"/>
            <a:chExt cx="6163810" cy="5134573"/>
          </a:xfrm>
        </p:grpSpPr>
        <p:sp>
          <p:nvSpPr>
            <p:cNvPr id="8" name="任意多边形 7"/>
            <p:cNvSpPr/>
            <p:nvPr/>
          </p:nvSpPr>
          <p:spPr>
            <a:xfrm>
              <a:off x="3051317" y="3963306"/>
              <a:ext cx="518915" cy="2205594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262157" y="0"/>
                  </a:lnTo>
                  <a:lnTo>
                    <a:pt x="262157" y="2205594"/>
                  </a:lnTo>
                  <a:lnTo>
                    <a:pt x="518915" y="2205594"/>
                  </a:lnTo>
                </a:path>
              </a:pathLst>
            </a:custGeom>
            <a:noFill/>
            <a:scene3d>
              <a:camera prst="orthographicFront"/>
              <a:lightRig rig="flat" dir="t"/>
            </a:scene3d>
            <a:sp3d prstMaterial="matte"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" name="任意多边形 9"/>
            <p:cNvSpPr/>
            <p:nvPr/>
          </p:nvSpPr>
          <p:spPr>
            <a:xfrm>
              <a:off x="3051317" y="3963306"/>
              <a:ext cx="513515" cy="969239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256757" y="0"/>
                  </a:lnTo>
                  <a:lnTo>
                    <a:pt x="256757" y="969239"/>
                  </a:lnTo>
                  <a:lnTo>
                    <a:pt x="513515" y="969239"/>
                  </a:lnTo>
                </a:path>
              </a:pathLst>
            </a:custGeom>
            <a:noFill/>
            <a:scene3d>
              <a:camera prst="orthographicFront"/>
              <a:lightRig rig="flat" dir="t"/>
            </a:scene3d>
            <a:sp3d prstMaterial="matte"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" name="任意多边形 10"/>
            <p:cNvSpPr/>
            <p:nvPr/>
          </p:nvSpPr>
          <p:spPr>
            <a:xfrm>
              <a:off x="3051317" y="3411277"/>
              <a:ext cx="513515" cy="552029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552029"/>
                  </a:moveTo>
                  <a:lnTo>
                    <a:pt x="256757" y="552029"/>
                  </a:lnTo>
                  <a:lnTo>
                    <a:pt x="256757" y="0"/>
                  </a:lnTo>
                  <a:lnTo>
                    <a:pt x="513515" y="0"/>
                  </a:lnTo>
                </a:path>
              </a:pathLst>
            </a:custGeom>
            <a:noFill/>
            <a:scene3d>
              <a:camera prst="orthographicFront"/>
              <a:lightRig rig="flat" dir="t"/>
            </a:scene3d>
            <a:sp3d prstMaterial="matte"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任意多边形 11"/>
            <p:cNvSpPr/>
            <p:nvPr/>
          </p:nvSpPr>
          <p:spPr>
            <a:xfrm>
              <a:off x="3051317" y="1817438"/>
              <a:ext cx="513515" cy="2145868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2145868"/>
                  </a:moveTo>
                  <a:lnTo>
                    <a:pt x="256757" y="2145868"/>
                  </a:lnTo>
                  <a:lnTo>
                    <a:pt x="256757" y="0"/>
                  </a:lnTo>
                  <a:lnTo>
                    <a:pt x="513515" y="0"/>
                  </a:lnTo>
                </a:path>
              </a:pathLst>
            </a:custGeom>
            <a:noFill/>
            <a:scene3d>
              <a:camera prst="orthographicFront"/>
              <a:lightRig rig="flat" dir="t"/>
            </a:scene3d>
            <a:sp3d prstMaterial="matte"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" name="任意多边形 12"/>
            <p:cNvSpPr/>
            <p:nvPr/>
          </p:nvSpPr>
          <p:spPr>
            <a:xfrm>
              <a:off x="483740" y="3571751"/>
              <a:ext cx="2567577" cy="783111"/>
            </a:xfrm>
            <a:custGeom>
              <a:avLst/>
              <a:gdLst>
                <a:gd name="connsiteX0" fmla="*/ 0 w 2567577"/>
                <a:gd name="connsiteY0" fmla="*/ 0 h 783111"/>
                <a:gd name="connsiteX1" fmla="*/ 2567577 w 2567577"/>
                <a:gd name="connsiteY1" fmla="*/ 0 h 783111"/>
                <a:gd name="connsiteX2" fmla="*/ 2567577 w 2567577"/>
                <a:gd name="connsiteY2" fmla="*/ 783111 h 783111"/>
                <a:gd name="connsiteX3" fmla="*/ 0 w 2567577"/>
                <a:gd name="connsiteY3" fmla="*/ 783111 h 783111"/>
                <a:gd name="connsiteX4" fmla="*/ 0 w 2567577"/>
                <a:gd name="connsiteY4" fmla="*/ 0 h 783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7577" h="783111">
                  <a:moveTo>
                    <a:pt x="0" y="0"/>
                  </a:moveTo>
                  <a:lnTo>
                    <a:pt x="2567577" y="0"/>
                  </a:lnTo>
                  <a:lnTo>
                    <a:pt x="2567577" y="783111"/>
                  </a:lnTo>
                  <a:lnTo>
                    <a:pt x="0" y="783111"/>
                  </a:lnTo>
                  <a:lnTo>
                    <a:pt x="0" y="0"/>
                  </a:lnTo>
                  <a:close/>
                </a:path>
              </a:pathLst>
            </a:custGeom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1430" tIns="11430" rIns="11430" bIns="1143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800" b="1" u="none" strike="noStrike" kern="1200" dirty="0" smtClean="0">
                  <a:effectLst/>
                </a:rPr>
                <a:t>个性化人才培养机制</a:t>
              </a:r>
              <a:endParaRPr lang="zh-CN" altLang="en-US" sz="1800" b="1" kern="1200" dirty="0"/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3564832" y="1425883"/>
              <a:ext cx="3047354" cy="783111"/>
            </a:xfrm>
            <a:custGeom>
              <a:avLst/>
              <a:gdLst>
                <a:gd name="connsiteX0" fmla="*/ 0 w 3047354"/>
                <a:gd name="connsiteY0" fmla="*/ 0 h 783111"/>
                <a:gd name="connsiteX1" fmla="*/ 3047354 w 3047354"/>
                <a:gd name="connsiteY1" fmla="*/ 0 h 783111"/>
                <a:gd name="connsiteX2" fmla="*/ 3047354 w 3047354"/>
                <a:gd name="connsiteY2" fmla="*/ 783111 h 783111"/>
                <a:gd name="connsiteX3" fmla="*/ 0 w 3047354"/>
                <a:gd name="connsiteY3" fmla="*/ 783111 h 783111"/>
                <a:gd name="connsiteX4" fmla="*/ 0 w 3047354"/>
                <a:gd name="connsiteY4" fmla="*/ 0 h 783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7354" h="783111">
                  <a:moveTo>
                    <a:pt x="0" y="0"/>
                  </a:moveTo>
                  <a:lnTo>
                    <a:pt x="3047354" y="0"/>
                  </a:lnTo>
                  <a:lnTo>
                    <a:pt x="3047354" y="783111"/>
                  </a:lnTo>
                  <a:lnTo>
                    <a:pt x="0" y="783111"/>
                  </a:lnTo>
                  <a:lnTo>
                    <a:pt x="0" y="0"/>
                  </a:lnTo>
                  <a:close/>
                </a:path>
              </a:pathLst>
            </a:custGeom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1430" tIns="11430" rIns="11430" bIns="1143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800" b="1" u="none" strike="noStrike" kern="1200" dirty="0" smtClean="0">
                  <a:effectLst/>
                </a:rPr>
                <a:t>深化学分制改革</a:t>
              </a:r>
              <a:endParaRPr lang="zh-CN" altLang="en-US" sz="1800" b="1" kern="1200" dirty="0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3564832" y="3008915"/>
              <a:ext cx="3045146" cy="804724"/>
            </a:xfrm>
            <a:custGeom>
              <a:avLst/>
              <a:gdLst>
                <a:gd name="connsiteX0" fmla="*/ 0 w 3045146"/>
                <a:gd name="connsiteY0" fmla="*/ 0 h 804724"/>
                <a:gd name="connsiteX1" fmla="*/ 3045146 w 3045146"/>
                <a:gd name="connsiteY1" fmla="*/ 0 h 804724"/>
                <a:gd name="connsiteX2" fmla="*/ 3045146 w 3045146"/>
                <a:gd name="connsiteY2" fmla="*/ 804724 h 804724"/>
                <a:gd name="connsiteX3" fmla="*/ 0 w 3045146"/>
                <a:gd name="connsiteY3" fmla="*/ 804724 h 804724"/>
                <a:gd name="connsiteX4" fmla="*/ 0 w 3045146"/>
                <a:gd name="connsiteY4" fmla="*/ 0 h 804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5146" h="804724">
                  <a:moveTo>
                    <a:pt x="0" y="0"/>
                  </a:moveTo>
                  <a:lnTo>
                    <a:pt x="3045146" y="0"/>
                  </a:lnTo>
                  <a:lnTo>
                    <a:pt x="3045146" y="804724"/>
                  </a:lnTo>
                  <a:lnTo>
                    <a:pt x="0" y="804724"/>
                  </a:lnTo>
                  <a:lnTo>
                    <a:pt x="0" y="0"/>
                  </a:lnTo>
                  <a:close/>
                </a:path>
              </a:pathLst>
            </a:custGeom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1430" tIns="11430" rIns="11430" bIns="1143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800" b="1" u="none" strike="noStrike" kern="1200" dirty="0" smtClean="0">
                  <a:effectLst/>
                </a:rPr>
                <a:t>强化精英人才培养</a:t>
              </a:r>
              <a:endParaRPr lang="zh-CN" altLang="en-US" sz="1800" b="1" kern="1200" dirty="0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3564832" y="4700644"/>
              <a:ext cx="3078319" cy="783111"/>
            </a:xfrm>
            <a:custGeom>
              <a:avLst/>
              <a:gdLst>
                <a:gd name="connsiteX0" fmla="*/ 0 w 3078319"/>
                <a:gd name="connsiteY0" fmla="*/ 0 h 783111"/>
                <a:gd name="connsiteX1" fmla="*/ 3078319 w 3078319"/>
                <a:gd name="connsiteY1" fmla="*/ 0 h 783111"/>
                <a:gd name="connsiteX2" fmla="*/ 3078319 w 3078319"/>
                <a:gd name="connsiteY2" fmla="*/ 783111 h 783111"/>
                <a:gd name="connsiteX3" fmla="*/ 0 w 3078319"/>
                <a:gd name="connsiteY3" fmla="*/ 783111 h 783111"/>
                <a:gd name="connsiteX4" fmla="*/ 0 w 3078319"/>
                <a:gd name="connsiteY4" fmla="*/ 0 h 783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8319" h="783111">
                  <a:moveTo>
                    <a:pt x="0" y="0"/>
                  </a:moveTo>
                  <a:lnTo>
                    <a:pt x="3078319" y="0"/>
                  </a:lnTo>
                  <a:lnTo>
                    <a:pt x="3078319" y="783111"/>
                  </a:lnTo>
                  <a:lnTo>
                    <a:pt x="0" y="783111"/>
                  </a:lnTo>
                  <a:lnTo>
                    <a:pt x="0" y="0"/>
                  </a:lnTo>
                  <a:close/>
                </a:path>
              </a:pathLst>
            </a:custGeom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1430" tIns="11430" rIns="11430" bIns="1143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800" b="1" u="none" strike="noStrike" kern="1200" dirty="0" smtClean="0">
                  <a:effectLst/>
                </a:rPr>
                <a:t>探索中</a:t>
              </a:r>
              <a:r>
                <a:rPr lang="en-US" altLang="zh-CN" sz="1800" b="1" u="none" strike="noStrike" kern="1200" dirty="0" smtClean="0">
                  <a:effectLst/>
                </a:rPr>
                <a:t>-</a:t>
              </a:r>
              <a:r>
                <a:rPr lang="zh-CN" altLang="en-US" sz="1800" b="1" u="none" strike="noStrike" kern="1200" dirty="0" smtClean="0">
                  <a:effectLst/>
                </a:rPr>
                <a:t>高</a:t>
              </a:r>
              <a:r>
                <a:rPr lang="en-US" altLang="zh-CN" sz="1800" b="1" u="none" strike="noStrike" kern="1200" dirty="0" smtClean="0">
                  <a:effectLst/>
                </a:rPr>
                <a:t>-</a:t>
              </a:r>
              <a:r>
                <a:rPr lang="zh-CN" altLang="en-US" sz="1800" b="1" u="none" strike="noStrike" kern="1200" dirty="0" smtClean="0">
                  <a:effectLst/>
                </a:rPr>
                <a:t>本贯通</a:t>
              </a:r>
              <a:endParaRPr lang="zh-CN" altLang="en-US" sz="1800" b="1" kern="1200" dirty="0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3570232" y="5777345"/>
              <a:ext cx="3077318" cy="783111"/>
            </a:xfrm>
            <a:custGeom>
              <a:avLst/>
              <a:gdLst>
                <a:gd name="connsiteX0" fmla="*/ 0 w 3077318"/>
                <a:gd name="connsiteY0" fmla="*/ 0 h 783111"/>
                <a:gd name="connsiteX1" fmla="*/ 3077318 w 3077318"/>
                <a:gd name="connsiteY1" fmla="*/ 0 h 783111"/>
                <a:gd name="connsiteX2" fmla="*/ 3077318 w 3077318"/>
                <a:gd name="connsiteY2" fmla="*/ 783111 h 783111"/>
                <a:gd name="connsiteX3" fmla="*/ 0 w 3077318"/>
                <a:gd name="connsiteY3" fmla="*/ 783111 h 783111"/>
                <a:gd name="connsiteX4" fmla="*/ 0 w 3077318"/>
                <a:gd name="connsiteY4" fmla="*/ 0 h 783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7318" h="783111">
                  <a:moveTo>
                    <a:pt x="0" y="0"/>
                  </a:moveTo>
                  <a:lnTo>
                    <a:pt x="3077318" y="0"/>
                  </a:lnTo>
                  <a:lnTo>
                    <a:pt x="3077318" y="783111"/>
                  </a:lnTo>
                  <a:lnTo>
                    <a:pt x="0" y="783111"/>
                  </a:lnTo>
                  <a:lnTo>
                    <a:pt x="0" y="0"/>
                  </a:lnTo>
                  <a:close/>
                </a:path>
              </a:pathLst>
            </a:custGeom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1430" tIns="11430" rIns="11430" bIns="1143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800" b="1" kern="1200" dirty="0" smtClean="0"/>
                <a:t>完善质量保证体系</a:t>
              </a:r>
              <a:endParaRPr lang="zh-CN" altLang="en-US" sz="1800" b="1" kern="1200" dirty="0"/>
            </a:p>
          </p:txBody>
        </p:sp>
      </p:grpSp>
      <p:sp>
        <p:nvSpPr>
          <p:cNvPr id="2" name="矩形 1"/>
          <p:cNvSpPr/>
          <p:nvPr/>
        </p:nvSpPr>
        <p:spPr>
          <a:xfrm>
            <a:off x="6654800" y="1254651"/>
            <a:ext cx="5123543" cy="923330"/>
          </a:xfrm>
          <a:prstGeom prst="rect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/>
              <a:t>出台学分制相应的管理办法</a:t>
            </a:r>
            <a:endParaRPr lang="zh-CN" altLang="en-US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/>
              <a:t>制订弹性学制的人才培养方案</a:t>
            </a:r>
            <a:endParaRPr lang="zh-CN" altLang="en-US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/>
              <a:t>完善学分制教育模式下的保障体系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6654800" y="2323121"/>
            <a:ext cx="5399314" cy="2308324"/>
          </a:xfrm>
          <a:prstGeom prst="rect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/>
              <a:t>构建“</a:t>
            </a:r>
            <a:r>
              <a:rPr lang="en-US" altLang="zh-CN" dirty="0"/>
              <a:t>3+N”</a:t>
            </a:r>
            <a:r>
              <a:rPr lang="zh-CN" altLang="en-US" dirty="0"/>
              <a:t>课程体系：</a:t>
            </a:r>
            <a:r>
              <a:rPr lang="en-US" altLang="zh-CN" dirty="0"/>
              <a:t>3</a:t>
            </a:r>
            <a:r>
              <a:rPr lang="zh-CN" altLang="en-US" dirty="0"/>
              <a:t>年的专业学习</a:t>
            </a:r>
            <a:r>
              <a:rPr lang="en-US" altLang="zh-CN" dirty="0"/>
              <a:t>+N</a:t>
            </a:r>
            <a:r>
              <a:rPr lang="zh-CN" altLang="en-US" dirty="0"/>
              <a:t>个特定的教学任务</a:t>
            </a:r>
            <a:endParaRPr lang="zh-CN" altLang="en-US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/>
              <a:t>强化</a:t>
            </a:r>
            <a:r>
              <a:rPr lang="en-US" altLang="zh-CN" dirty="0"/>
              <a:t>4</a:t>
            </a:r>
            <a:r>
              <a:rPr lang="zh-CN" altLang="en-US" dirty="0"/>
              <a:t>个关键性环节：人才选拔、自主实践、小班教学、公开答辩</a:t>
            </a:r>
            <a:endParaRPr lang="zh-CN" altLang="en-US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/>
              <a:t>实施五大提升工程：主题设计工程、假期实践工程、创新创业工程、技能竞赛工程、读书工程</a:t>
            </a:r>
            <a:endParaRPr lang="zh-CN" altLang="en-US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/>
              <a:t>设定</a:t>
            </a:r>
            <a:r>
              <a:rPr lang="en-US" altLang="zh-CN" dirty="0"/>
              <a:t>6</a:t>
            </a:r>
            <a:r>
              <a:rPr lang="zh-CN" altLang="en-US" dirty="0"/>
              <a:t>大目标追求：印象工匠、求实工匠、创新工匠、合作工匠、竞争工匠、国际工匠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654800" y="4747557"/>
            <a:ext cx="3935693" cy="646331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 smtClean="0"/>
              <a:t>出台</a:t>
            </a:r>
            <a:r>
              <a:rPr lang="zh-CN" altLang="en-US" dirty="0"/>
              <a:t>分段培养管理办法</a:t>
            </a:r>
            <a:endParaRPr lang="en-US" altLang="zh-CN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zh-CN" dirty="0"/>
              <a:t>构建合作试点项目的动态调整机制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654800" y="5570586"/>
            <a:ext cx="3474028" cy="1200329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/>
              <a:t>完善质量管理的组织与制度</a:t>
            </a:r>
            <a:endParaRPr lang="zh-CN" altLang="en-US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/>
              <a:t>打造实时状态数据库</a:t>
            </a:r>
            <a:endParaRPr lang="zh-CN" altLang="en-US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/>
              <a:t>开展对关键项目的诊断与改进</a:t>
            </a:r>
            <a:endParaRPr lang="zh-CN" altLang="en-US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/>
              <a:t>打造自我保证的质量文化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307676" y="267515"/>
            <a:ext cx="1673524" cy="523220"/>
          </a:xfrm>
          <a:prstGeom prst="rect">
            <a:avLst/>
          </a:prstGeom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zh-CN" altLang="en-US" sz="2800" b="1" kern="100" spc="-2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具体任务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807618" y="529125"/>
            <a:ext cx="372570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ctr"/>
            <a:r>
              <a:rPr lang="zh-CN" altLang="en-US" sz="2400" u="none" strike="noStrike" dirty="0" smtClean="0">
                <a:effectLst/>
              </a:rPr>
              <a:t>打造</a:t>
            </a:r>
            <a:r>
              <a:rPr lang="en-US" altLang="zh-CN" sz="2400" dirty="0"/>
              <a:t>3</a:t>
            </a:r>
            <a:r>
              <a:rPr lang="zh-CN" altLang="en-US" sz="2400" u="none" strike="noStrike" dirty="0" smtClean="0">
                <a:effectLst/>
              </a:rPr>
              <a:t>个专业协同发展平台</a:t>
            </a:r>
            <a:endParaRPr lang="zh-CN" altLang="en-US" sz="24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六边形 1"/>
          <p:cNvSpPr/>
          <p:nvPr/>
        </p:nvSpPr>
        <p:spPr>
          <a:xfrm>
            <a:off x="167976" y="2080260"/>
            <a:ext cx="2366944" cy="1074420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材料应用技术专业群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新能源技术专业群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制药技术专业群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六边形 7"/>
          <p:cNvSpPr/>
          <p:nvPr/>
        </p:nvSpPr>
        <p:spPr>
          <a:xfrm>
            <a:off x="167976" y="3509010"/>
            <a:ext cx="2366944" cy="1074420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机械制造技术专业群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信息技术专业群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六边形 9"/>
          <p:cNvSpPr/>
          <p:nvPr/>
        </p:nvSpPr>
        <p:spPr>
          <a:xfrm>
            <a:off x="167976" y="4937760"/>
            <a:ext cx="2366944" cy="1074420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商贸管理专业群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财经专业群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73450" y="2326005"/>
            <a:ext cx="2114550" cy="5829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/>
              <a:t>新能源化工</a:t>
            </a:r>
            <a:endParaRPr lang="en-US" altLang="zh-CN" sz="1600" dirty="0" smtClean="0"/>
          </a:p>
          <a:p>
            <a:pPr algn="ctr"/>
            <a:r>
              <a:rPr lang="zh-CN" altLang="en-US" sz="1600" dirty="0" smtClean="0"/>
              <a:t>专业协同发展平台</a:t>
            </a:r>
            <a:endParaRPr lang="zh-CN" altLang="en-US" sz="1600" dirty="0"/>
          </a:p>
        </p:txBody>
      </p:sp>
      <p:sp>
        <p:nvSpPr>
          <p:cNvPr id="11" name="矩形 10"/>
          <p:cNvSpPr/>
          <p:nvPr/>
        </p:nvSpPr>
        <p:spPr>
          <a:xfrm>
            <a:off x="3473450" y="3754755"/>
            <a:ext cx="2114550" cy="5829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/>
              <a:t>互联网</a:t>
            </a:r>
            <a:r>
              <a:rPr lang="en-US" altLang="zh-CN" sz="1600" dirty="0" smtClean="0"/>
              <a:t>+</a:t>
            </a:r>
            <a:r>
              <a:rPr lang="zh-CN" altLang="en-US" sz="1600" dirty="0" smtClean="0"/>
              <a:t>重大装备制造</a:t>
            </a:r>
            <a:endParaRPr lang="en-US" altLang="zh-CN" sz="1600" dirty="0" smtClean="0"/>
          </a:p>
          <a:p>
            <a:pPr algn="ctr"/>
            <a:r>
              <a:rPr lang="zh-CN" altLang="en-US" sz="1600" dirty="0"/>
              <a:t>专</a:t>
            </a:r>
            <a:r>
              <a:rPr lang="zh-CN" altLang="en-US" sz="1600" dirty="0" smtClean="0"/>
              <a:t>业协同发展平台</a:t>
            </a:r>
            <a:endParaRPr lang="zh-CN" altLang="en-US" sz="1600" dirty="0"/>
          </a:p>
        </p:txBody>
      </p:sp>
      <p:sp>
        <p:nvSpPr>
          <p:cNvPr id="12" name="矩形 11"/>
          <p:cNvSpPr/>
          <p:nvPr/>
        </p:nvSpPr>
        <p:spPr>
          <a:xfrm>
            <a:off x="3473450" y="5183505"/>
            <a:ext cx="2114550" cy="5829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/>
              <a:t>现代服务类</a:t>
            </a:r>
            <a:endParaRPr lang="en-US" altLang="zh-CN" sz="1600" dirty="0" smtClean="0"/>
          </a:p>
          <a:p>
            <a:pPr algn="ctr"/>
            <a:r>
              <a:rPr lang="zh-CN" altLang="en-US" sz="1600" dirty="0" smtClean="0"/>
              <a:t>专业协同发展平台</a:t>
            </a:r>
            <a:endParaRPr lang="zh-CN" altLang="en-US" sz="1600" dirty="0"/>
          </a:p>
        </p:txBody>
      </p:sp>
      <p:sp>
        <p:nvSpPr>
          <p:cNvPr id="4" name="右箭头 3"/>
          <p:cNvSpPr/>
          <p:nvPr/>
        </p:nvSpPr>
        <p:spPr>
          <a:xfrm>
            <a:off x="2590800" y="2387600"/>
            <a:ext cx="822960" cy="564197"/>
          </a:xfrm>
          <a:prstGeom prst="rightArrow">
            <a:avLst>
              <a:gd name="adj1" fmla="val 78490"/>
              <a:gd name="adj2" fmla="val 6048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整合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打造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右箭头 13"/>
          <p:cNvSpPr/>
          <p:nvPr/>
        </p:nvSpPr>
        <p:spPr>
          <a:xfrm>
            <a:off x="2590800" y="3754755"/>
            <a:ext cx="822960" cy="564197"/>
          </a:xfrm>
          <a:prstGeom prst="rightArrow">
            <a:avLst>
              <a:gd name="adj1" fmla="val 78490"/>
              <a:gd name="adj2" fmla="val 6048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整合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打造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右箭头 14"/>
          <p:cNvSpPr/>
          <p:nvPr/>
        </p:nvSpPr>
        <p:spPr>
          <a:xfrm>
            <a:off x="2590800" y="5121910"/>
            <a:ext cx="822960" cy="564197"/>
          </a:xfrm>
          <a:prstGeom prst="rightArrow">
            <a:avLst>
              <a:gd name="adj1" fmla="val 78490"/>
              <a:gd name="adj2" fmla="val 6048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整合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打造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右箭头 15"/>
          <p:cNvSpPr/>
          <p:nvPr/>
        </p:nvSpPr>
        <p:spPr>
          <a:xfrm>
            <a:off x="5678170" y="2387600"/>
            <a:ext cx="822960" cy="564197"/>
          </a:xfrm>
          <a:prstGeom prst="rightArrow">
            <a:avLst>
              <a:gd name="adj1" fmla="val 78490"/>
              <a:gd name="adj2" fmla="val 6048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服务对接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右箭头 16"/>
          <p:cNvSpPr/>
          <p:nvPr/>
        </p:nvSpPr>
        <p:spPr>
          <a:xfrm>
            <a:off x="5678170" y="3754755"/>
            <a:ext cx="822960" cy="564197"/>
          </a:xfrm>
          <a:prstGeom prst="rightArrow">
            <a:avLst>
              <a:gd name="adj1" fmla="val 78490"/>
              <a:gd name="adj2" fmla="val 6048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服务对接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右箭头 17"/>
          <p:cNvSpPr/>
          <p:nvPr/>
        </p:nvSpPr>
        <p:spPr>
          <a:xfrm>
            <a:off x="5678170" y="5121910"/>
            <a:ext cx="822960" cy="564197"/>
          </a:xfrm>
          <a:prstGeom prst="rightArrow">
            <a:avLst>
              <a:gd name="adj1" fmla="val 78490"/>
              <a:gd name="adj2" fmla="val 6048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服务对接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569710" y="2326005"/>
            <a:ext cx="2114550" cy="5829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/>
              <a:t>世界级光伏新能源</a:t>
            </a:r>
            <a:endParaRPr lang="en-US" altLang="zh-CN" sz="1600" dirty="0" smtClean="0"/>
          </a:p>
          <a:p>
            <a:pPr algn="ctr"/>
            <a:r>
              <a:rPr lang="zh-CN" altLang="en-US" sz="1600" dirty="0"/>
              <a:t>产业基地</a:t>
            </a:r>
            <a:endParaRPr lang="zh-CN" altLang="en-US" sz="1600" dirty="0"/>
          </a:p>
        </p:txBody>
      </p:sp>
      <p:sp>
        <p:nvSpPr>
          <p:cNvPr id="20" name="矩形 19"/>
          <p:cNvSpPr/>
          <p:nvPr/>
        </p:nvSpPr>
        <p:spPr>
          <a:xfrm>
            <a:off x="6569710" y="3754755"/>
            <a:ext cx="2114550" cy="5829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/>
              <a:t>世界级工程机械</a:t>
            </a:r>
            <a:endParaRPr lang="en-US" altLang="zh-CN" sz="1600" dirty="0" smtClean="0"/>
          </a:p>
          <a:p>
            <a:pPr algn="ctr"/>
            <a:r>
              <a:rPr lang="zh-CN" altLang="en-US" sz="1600" dirty="0"/>
              <a:t>产业基地</a:t>
            </a:r>
            <a:endParaRPr lang="zh-CN" altLang="en-US" sz="1600" dirty="0"/>
          </a:p>
        </p:txBody>
      </p:sp>
      <p:sp>
        <p:nvSpPr>
          <p:cNvPr id="21" name="矩形 20"/>
          <p:cNvSpPr/>
          <p:nvPr/>
        </p:nvSpPr>
        <p:spPr>
          <a:xfrm>
            <a:off x="6569710" y="5183505"/>
            <a:ext cx="2114550" cy="5829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/>
              <a:t>现代服务业高地</a:t>
            </a:r>
            <a:endParaRPr lang="zh-CN" altLang="en-US" sz="1600" dirty="0"/>
          </a:p>
        </p:txBody>
      </p:sp>
      <p:sp>
        <p:nvSpPr>
          <p:cNvPr id="6" name="梯形 5"/>
          <p:cNvSpPr/>
          <p:nvPr/>
        </p:nvSpPr>
        <p:spPr>
          <a:xfrm rot="5400000">
            <a:off x="6878796" y="3584418"/>
            <a:ext cx="4323077" cy="532447"/>
          </a:xfrm>
          <a:prstGeom prst="trapezoid">
            <a:avLst>
              <a:gd name="adj" fmla="val 11563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zh-CN" altLang="en-US" dirty="0" smtClean="0"/>
              <a:t>推进专业跨界集群发展</a:t>
            </a:r>
            <a:endParaRPr lang="zh-CN" altLang="en-US" dirty="0"/>
          </a:p>
        </p:txBody>
      </p:sp>
      <p:sp>
        <p:nvSpPr>
          <p:cNvPr id="24" name="椭圆 23"/>
          <p:cNvSpPr/>
          <p:nvPr/>
        </p:nvSpPr>
        <p:spPr>
          <a:xfrm>
            <a:off x="9358310" y="2070101"/>
            <a:ext cx="2655890" cy="10594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sz="1600" dirty="0" smtClean="0"/>
              <a:t>材料应用技术专业群</a:t>
            </a:r>
            <a:endParaRPr lang="en-US" altLang="zh-CN" sz="1600" dirty="0" smtClean="0"/>
          </a:p>
          <a:p>
            <a:pPr 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全国领先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9358310" y="3416300"/>
            <a:ext cx="2655890" cy="259587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sz="1600" dirty="0" smtClean="0"/>
              <a:t>新能源技术专业群</a:t>
            </a:r>
            <a:endParaRPr lang="zh-CN" altLang="en-US" sz="1600" dirty="0" smtClean="0"/>
          </a:p>
          <a:p>
            <a:pPr algn="ctr"/>
            <a:r>
              <a:rPr lang="zh-CN" altLang="en-US" sz="1600" dirty="0" smtClean="0"/>
              <a:t>制药技术专业群</a:t>
            </a:r>
            <a:endParaRPr lang="zh-CN" altLang="en-US" sz="1600" dirty="0" smtClean="0"/>
          </a:p>
          <a:p>
            <a:pPr algn="ctr"/>
            <a:r>
              <a:rPr lang="zh-CN" altLang="en-US" sz="1600" dirty="0" smtClean="0"/>
              <a:t>机械制造技术专业群</a:t>
            </a:r>
            <a:endParaRPr lang="zh-CN" altLang="en-US" sz="1600" dirty="0" smtClean="0"/>
          </a:p>
          <a:p>
            <a:pPr algn="ctr"/>
            <a:r>
              <a:rPr lang="zh-CN" altLang="en-US" sz="1600" dirty="0" smtClean="0"/>
              <a:t>信息技术应用专业群</a:t>
            </a:r>
            <a:endParaRPr lang="zh-CN" altLang="en-US" sz="1600" dirty="0" smtClean="0"/>
          </a:p>
          <a:p>
            <a:pPr algn="ctr"/>
            <a:r>
              <a:rPr lang="zh-CN" altLang="en-US" sz="1600" dirty="0" smtClean="0"/>
              <a:t>商贸管理专业群</a:t>
            </a:r>
            <a:endParaRPr lang="zh-CN" altLang="en-US" sz="1600" dirty="0" smtClean="0"/>
          </a:p>
          <a:p>
            <a:pPr algn="ctr"/>
            <a:r>
              <a:rPr lang="zh-CN" altLang="en-US" sz="1600" dirty="0" smtClean="0"/>
              <a:t>财经专业群</a:t>
            </a:r>
            <a:endParaRPr lang="en-US" altLang="zh-CN" sz="1600" dirty="0" smtClean="0"/>
          </a:p>
          <a:p>
            <a:pPr algn="ctr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省内领先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610360" y="1102958"/>
            <a:ext cx="9918700" cy="369332"/>
          </a:xfrm>
          <a:prstGeom prst="rect">
            <a:avLst/>
          </a:prstGeom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r>
              <a:rPr lang="zh-CN" altLang="en-US" dirty="0" smtClean="0"/>
              <a:t>教育培训与实训中心、技术鉴定中心、技术研发中心、公共技术服务中心四合一产教融合大平台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307676" y="267515"/>
            <a:ext cx="1673524" cy="523220"/>
          </a:xfrm>
          <a:prstGeom prst="rect">
            <a:avLst/>
          </a:prstGeom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zh-CN" altLang="en-US" sz="2800" b="1" kern="100" spc="-2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具体任务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87875" y="267515"/>
            <a:ext cx="31085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ctr"/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设立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4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个创新改革特区</a:t>
            </a:r>
            <a:endParaRPr lang="zh-CN" altLang="en-US" sz="24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5816838" y="1712884"/>
            <a:ext cx="4686056" cy="969857"/>
          </a:xfrm>
          <a:custGeom>
            <a:avLst/>
            <a:gdLst>
              <a:gd name="connsiteX0" fmla="*/ 161646 w 969856"/>
              <a:gd name="connsiteY0" fmla="*/ 0 h 4686055"/>
              <a:gd name="connsiteX1" fmla="*/ 808210 w 969856"/>
              <a:gd name="connsiteY1" fmla="*/ 0 h 4686055"/>
              <a:gd name="connsiteX2" fmla="*/ 969856 w 969856"/>
              <a:gd name="connsiteY2" fmla="*/ 161646 h 4686055"/>
              <a:gd name="connsiteX3" fmla="*/ 969856 w 969856"/>
              <a:gd name="connsiteY3" fmla="*/ 4686055 h 4686055"/>
              <a:gd name="connsiteX4" fmla="*/ 969856 w 969856"/>
              <a:gd name="connsiteY4" fmla="*/ 4686055 h 4686055"/>
              <a:gd name="connsiteX5" fmla="*/ 0 w 969856"/>
              <a:gd name="connsiteY5" fmla="*/ 4686055 h 4686055"/>
              <a:gd name="connsiteX6" fmla="*/ 0 w 969856"/>
              <a:gd name="connsiteY6" fmla="*/ 4686055 h 4686055"/>
              <a:gd name="connsiteX7" fmla="*/ 0 w 969856"/>
              <a:gd name="connsiteY7" fmla="*/ 161646 h 4686055"/>
              <a:gd name="connsiteX8" fmla="*/ 161646 w 969856"/>
              <a:gd name="connsiteY8" fmla="*/ 0 h 4686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69856" h="4686055">
                <a:moveTo>
                  <a:pt x="969856" y="781027"/>
                </a:moveTo>
                <a:lnTo>
                  <a:pt x="969856" y="3905028"/>
                </a:lnTo>
                <a:cubicBezTo>
                  <a:pt x="969856" y="4336378"/>
                  <a:pt x="954878" y="4686053"/>
                  <a:pt x="936401" y="4686053"/>
                </a:cubicBezTo>
                <a:lnTo>
                  <a:pt x="0" y="4686053"/>
                </a:lnTo>
                <a:lnTo>
                  <a:pt x="0" y="4686053"/>
                </a:lnTo>
                <a:lnTo>
                  <a:pt x="0" y="2"/>
                </a:lnTo>
                <a:lnTo>
                  <a:pt x="0" y="2"/>
                </a:lnTo>
                <a:lnTo>
                  <a:pt x="936401" y="2"/>
                </a:lnTo>
                <a:cubicBezTo>
                  <a:pt x="954878" y="2"/>
                  <a:pt x="969856" y="349677"/>
                  <a:pt x="969856" y="7810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0905" tIns="58139" rIns="58139" bIns="58140" numCol="1" spcCol="1270" anchor="ctr" anchorCtr="0">
            <a:noAutofit/>
          </a:bodyPr>
          <a:lstStyle/>
          <a:p>
            <a:pPr marL="285750" lvl="1" indent="-285750" algn="l" defTabSz="7556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Wingdings" panose="05000000000000000000" pitchFamily="2" charset="2"/>
              <a:buChar char="Ø"/>
            </a:pPr>
            <a:r>
              <a:rPr lang="zh-CN" altLang="en-US" sz="1700" kern="1200" dirty="0" smtClean="0"/>
              <a:t>成立县园校企理事会</a:t>
            </a:r>
            <a:endParaRPr lang="zh-CN" altLang="en-US" sz="1700" kern="1200" dirty="0"/>
          </a:p>
          <a:p>
            <a:pPr marL="285750" lvl="1" indent="-285750" algn="l" defTabSz="7556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Wingdings" panose="05000000000000000000" pitchFamily="2" charset="2"/>
              <a:buChar char="Ø"/>
            </a:pPr>
            <a:r>
              <a:rPr lang="zh-CN" altLang="en-US" sz="1700" kern="1200" dirty="0" smtClean="0"/>
              <a:t>构建投入</a:t>
            </a:r>
            <a:r>
              <a:rPr lang="en-US" altLang="zh-CN" sz="1700" kern="1200" dirty="0" smtClean="0"/>
              <a:t>/</a:t>
            </a:r>
            <a:r>
              <a:rPr lang="zh-CN" altLang="en-US" sz="1700" kern="1200" dirty="0" smtClean="0"/>
              <a:t>运行</a:t>
            </a:r>
            <a:r>
              <a:rPr lang="en-US" altLang="zh-CN" sz="1700" kern="1200" dirty="0" smtClean="0"/>
              <a:t>/</a:t>
            </a:r>
            <a:r>
              <a:rPr lang="zh-CN" altLang="en-US" sz="1700" kern="1200" dirty="0" smtClean="0"/>
              <a:t>招生就业</a:t>
            </a:r>
            <a:r>
              <a:rPr lang="en-US" altLang="zh-CN" sz="1700" kern="1200" dirty="0" smtClean="0"/>
              <a:t>/</a:t>
            </a:r>
            <a:r>
              <a:rPr lang="zh-CN" altLang="en-US" sz="1700" kern="1200" dirty="0" smtClean="0"/>
              <a:t>协同创新等机制</a:t>
            </a:r>
            <a:endParaRPr lang="zh-CN" altLang="en-US" sz="1700" kern="1200" dirty="0"/>
          </a:p>
        </p:txBody>
      </p:sp>
      <p:sp>
        <p:nvSpPr>
          <p:cNvPr id="10" name="任意多边形 9"/>
          <p:cNvSpPr/>
          <p:nvPr/>
        </p:nvSpPr>
        <p:spPr>
          <a:xfrm>
            <a:off x="5816838" y="2802411"/>
            <a:ext cx="4686055" cy="969348"/>
          </a:xfrm>
          <a:custGeom>
            <a:avLst/>
            <a:gdLst>
              <a:gd name="connsiteX0" fmla="*/ 161561 w 969347"/>
              <a:gd name="connsiteY0" fmla="*/ 0 h 4686055"/>
              <a:gd name="connsiteX1" fmla="*/ 807786 w 969347"/>
              <a:gd name="connsiteY1" fmla="*/ 0 h 4686055"/>
              <a:gd name="connsiteX2" fmla="*/ 969347 w 969347"/>
              <a:gd name="connsiteY2" fmla="*/ 161561 h 4686055"/>
              <a:gd name="connsiteX3" fmla="*/ 969347 w 969347"/>
              <a:gd name="connsiteY3" fmla="*/ 4686055 h 4686055"/>
              <a:gd name="connsiteX4" fmla="*/ 969347 w 969347"/>
              <a:gd name="connsiteY4" fmla="*/ 4686055 h 4686055"/>
              <a:gd name="connsiteX5" fmla="*/ 0 w 969347"/>
              <a:gd name="connsiteY5" fmla="*/ 4686055 h 4686055"/>
              <a:gd name="connsiteX6" fmla="*/ 0 w 969347"/>
              <a:gd name="connsiteY6" fmla="*/ 4686055 h 4686055"/>
              <a:gd name="connsiteX7" fmla="*/ 0 w 969347"/>
              <a:gd name="connsiteY7" fmla="*/ 161561 h 4686055"/>
              <a:gd name="connsiteX8" fmla="*/ 161561 w 969347"/>
              <a:gd name="connsiteY8" fmla="*/ 0 h 4686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69347" h="4686055">
                <a:moveTo>
                  <a:pt x="969347" y="781024"/>
                </a:moveTo>
                <a:lnTo>
                  <a:pt x="969347" y="3905031"/>
                </a:lnTo>
                <a:cubicBezTo>
                  <a:pt x="969347" y="4336380"/>
                  <a:pt x="954384" y="4686055"/>
                  <a:pt x="935927" y="4686055"/>
                </a:cubicBezTo>
                <a:lnTo>
                  <a:pt x="0" y="4686055"/>
                </a:lnTo>
                <a:lnTo>
                  <a:pt x="0" y="4686055"/>
                </a:lnTo>
                <a:lnTo>
                  <a:pt x="0" y="0"/>
                </a:lnTo>
                <a:lnTo>
                  <a:pt x="0" y="0"/>
                </a:lnTo>
                <a:lnTo>
                  <a:pt x="935927" y="0"/>
                </a:lnTo>
                <a:cubicBezTo>
                  <a:pt x="954384" y="0"/>
                  <a:pt x="969347" y="349675"/>
                  <a:pt x="969347" y="7810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0904" tIns="58115" rIns="58115" bIns="58116" numCol="1" spcCol="1270" anchor="ctr" anchorCtr="0">
            <a:noAutofit/>
          </a:bodyPr>
          <a:lstStyle/>
          <a:p>
            <a:pPr marL="285750" lvl="1" indent="-285750" algn="l" defTabSz="7556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Wingdings" panose="05000000000000000000" pitchFamily="2" charset="2"/>
              <a:buChar char="Ø"/>
            </a:pPr>
            <a:r>
              <a:rPr lang="zh-CN" altLang="en-US" sz="1700" kern="1200" dirty="0" smtClean="0"/>
              <a:t>开展菜单式人才培养</a:t>
            </a:r>
            <a:endParaRPr lang="zh-CN" altLang="en-US" sz="1700" kern="1200" dirty="0"/>
          </a:p>
          <a:p>
            <a:pPr marL="285750" lvl="1" indent="-285750" algn="l" defTabSz="7556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Wingdings" panose="05000000000000000000" pitchFamily="2" charset="2"/>
              <a:buChar char="Ø"/>
            </a:pPr>
            <a:r>
              <a:rPr lang="zh-CN" altLang="en-US" sz="1700" kern="1200" dirty="0" smtClean="0"/>
              <a:t>开展现代学徒制试点</a:t>
            </a:r>
            <a:endParaRPr lang="zh-CN" altLang="en-US" sz="1700" kern="1200" dirty="0"/>
          </a:p>
          <a:p>
            <a:pPr marL="285750" lvl="1" indent="-285750" algn="l" defTabSz="7556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Wingdings" panose="05000000000000000000" pitchFamily="2" charset="2"/>
              <a:buChar char="Ø"/>
            </a:pPr>
            <a:r>
              <a:rPr lang="zh-CN" altLang="en-US" sz="1700" kern="1200" dirty="0" smtClean="0"/>
              <a:t>开展现代职教体系试点</a:t>
            </a:r>
            <a:endParaRPr lang="zh-CN" altLang="en-US" sz="1700" kern="1200" dirty="0"/>
          </a:p>
        </p:txBody>
      </p:sp>
      <p:sp>
        <p:nvSpPr>
          <p:cNvPr id="12" name="任意多边形 11"/>
          <p:cNvSpPr/>
          <p:nvPr/>
        </p:nvSpPr>
        <p:spPr>
          <a:xfrm>
            <a:off x="5816838" y="4069227"/>
            <a:ext cx="4686055" cy="969348"/>
          </a:xfrm>
          <a:custGeom>
            <a:avLst/>
            <a:gdLst>
              <a:gd name="connsiteX0" fmla="*/ 161561 w 969347"/>
              <a:gd name="connsiteY0" fmla="*/ 0 h 4686055"/>
              <a:gd name="connsiteX1" fmla="*/ 807786 w 969347"/>
              <a:gd name="connsiteY1" fmla="*/ 0 h 4686055"/>
              <a:gd name="connsiteX2" fmla="*/ 969347 w 969347"/>
              <a:gd name="connsiteY2" fmla="*/ 161561 h 4686055"/>
              <a:gd name="connsiteX3" fmla="*/ 969347 w 969347"/>
              <a:gd name="connsiteY3" fmla="*/ 4686055 h 4686055"/>
              <a:gd name="connsiteX4" fmla="*/ 969347 w 969347"/>
              <a:gd name="connsiteY4" fmla="*/ 4686055 h 4686055"/>
              <a:gd name="connsiteX5" fmla="*/ 0 w 969347"/>
              <a:gd name="connsiteY5" fmla="*/ 4686055 h 4686055"/>
              <a:gd name="connsiteX6" fmla="*/ 0 w 969347"/>
              <a:gd name="connsiteY6" fmla="*/ 4686055 h 4686055"/>
              <a:gd name="connsiteX7" fmla="*/ 0 w 969347"/>
              <a:gd name="connsiteY7" fmla="*/ 161561 h 4686055"/>
              <a:gd name="connsiteX8" fmla="*/ 161561 w 969347"/>
              <a:gd name="connsiteY8" fmla="*/ 0 h 4686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69347" h="4686055">
                <a:moveTo>
                  <a:pt x="969347" y="781024"/>
                </a:moveTo>
                <a:lnTo>
                  <a:pt x="969347" y="3905031"/>
                </a:lnTo>
                <a:cubicBezTo>
                  <a:pt x="969347" y="4336380"/>
                  <a:pt x="954384" y="4686055"/>
                  <a:pt x="935927" y="4686055"/>
                </a:cubicBezTo>
                <a:lnTo>
                  <a:pt x="0" y="4686055"/>
                </a:lnTo>
                <a:lnTo>
                  <a:pt x="0" y="4686055"/>
                </a:lnTo>
                <a:lnTo>
                  <a:pt x="0" y="0"/>
                </a:lnTo>
                <a:lnTo>
                  <a:pt x="0" y="0"/>
                </a:lnTo>
                <a:lnTo>
                  <a:pt x="935927" y="0"/>
                </a:lnTo>
                <a:cubicBezTo>
                  <a:pt x="954384" y="0"/>
                  <a:pt x="969347" y="349675"/>
                  <a:pt x="969347" y="7810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0904" tIns="58115" rIns="58115" bIns="58116" numCol="1" spcCol="1270" anchor="ctr" anchorCtr="0">
            <a:noAutofit/>
          </a:bodyPr>
          <a:lstStyle/>
          <a:p>
            <a:pPr marL="285750" lvl="1" indent="-285750" algn="l" defTabSz="7556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Wingdings" panose="05000000000000000000" pitchFamily="2" charset="2"/>
              <a:buChar char="Ø"/>
            </a:pPr>
            <a:r>
              <a:rPr lang="zh-CN" altLang="en-US" sz="1700" kern="1200" dirty="0" smtClean="0"/>
              <a:t>建立企业工作站</a:t>
            </a:r>
            <a:endParaRPr lang="zh-CN" altLang="en-US" sz="1700" kern="1200" dirty="0"/>
          </a:p>
          <a:p>
            <a:pPr marL="285750" lvl="1" indent="-285750" algn="l" defTabSz="7556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Wingdings" panose="05000000000000000000" pitchFamily="2" charset="2"/>
              <a:buChar char="Ø"/>
            </a:pPr>
            <a:r>
              <a:rPr lang="zh-CN" altLang="en-US" sz="1700" kern="1200" dirty="0" smtClean="0"/>
              <a:t>建立教师工作站</a:t>
            </a:r>
            <a:endParaRPr lang="zh-CN" altLang="en-US" sz="1700" kern="1200" dirty="0"/>
          </a:p>
          <a:p>
            <a:pPr marL="285750" lvl="1" indent="-285750" algn="l" defTabSz="7556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Wingdings" panose="05000000000000000000" pitchFamily="2" charset="2"/>
              <a:buChar char="Ø"/>
            </a:pPr>
            <a:r>
              <a:rPr lang="zh-CN" altLang="en-US" sz="1700" kern="1200" dirty="0" smtClean="0"/>
              <a:t>校企联合申请项目</a:t>
            </a:r>
            <a:endParaRPr lang="zh-CN" altLang="en-US" sz="1700" kern="1200" dirty="0"/>
          </a:p>
        </p:txBody>
      </p:sp>
      <p:sp>
        <p:nvSpPr>
          <p:cNvPr id="6" name="文本框 5"/>
          <p:cNvSpPr txBox="1"/>
          <p:nvPr/>
        </p:nvSpPr>
        <p:spPr>
          <a:xfrm>
            <a:off x="1993220" y="1810803"/>
            <a:ext cx="466725" cy="3190599"/>
          </a:xfrm>
          <a:prstGeom prst="rect">
            <a:avLst/>
          </a:pr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>
            <a:defPPr>
              <a:defRPr lang="zh-CN"/>
            </a:defPPr>
            <a:lvl1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 b="1"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2800" dirty="0"/>
              <a:t>产教融合特色校</a:t>
            </a:r>
            <a:endParaRPr lang="zh-CN" altLang="en-US" sz="2800" dirty="0"/>
          </a:p>
        </p:txBody>
      </p:sp>
      <p:sp>
        <p:nvSpPr>
          <p:cNvPr id="7" name="矩形 6"/>
          <p:cNvSpPr/>
          <p:nvPr/>
        </p:nvSpPr>
        <p:spPr>
          <a:xfrm>
            <a:off x="3643939" y="790735"/>
            <a:ext cx="4724400" cy="400110"/>
          </a:xfrm>
          <a:prstGeom prst="rect">
            <a:avLst/>
          </a:prstGeom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特区一：新沂学院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3219345" y="1899630"/>
            <a:ext cx="2204995" cy="783111"/>
          </a:xfrm>
          <a:custGeom>
            <a:avLst/>
            <a:gdLst>
              <a:gd name="connsiteX0" fmla="*/ 0 w 3047354"/>
              <a:gd name="connsiteY0" fmla="*/ 0 h 783111"/>
              <a:gd name="connsiteX1" fmla="*/ 3047354 w 3047354"/>
              <a:gd name="connsiteY1" fmla="*/ 0 h 783111"/>
              <a:gd name="connsiteX2" fmla="*/ 3047354 w 3047354"/>
              <a:gd name="connsiteY2" fmla="*/ 783111 h 783111"/>
              <a:gd name="connsiteX3" fmla="*/ 0 w 3047354"/>
              <a:gd name="connsiteY3" fmla="*/ 783111 h 783111"/>
              <a:gd name="connsiteX4" fmla="*/ 0 w 3047354"/>
              <a:gd name="connsiteY4" fmla="*/ 0 h 783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47354" h="783111">
                <a:moveTo>
                  <a:pt x="0" y="0"/>
                </a:moveTo>
                <a:lnTo>
                  <a:pt x="3047354" y="0"/>
                </a:lnTo>
                <a:lnTo>
                  <a:pt x="3047354" y="783111"/>
                </a:lnTo>
                <a:lnTo>
                  <a:pt x="0" y="783111"/>
                </a:lnTo>
                <a:lnTo>
                  <a:pt x="0" y="0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b="1" dirty="0" smtClean="0"/>
              <a:t>办学</a:t>
            </a:r>
            <a:r>
              <a:rPr lang="zh-CN" altLang="zh-CN" b="1" dirty="0" smtClean="0"/>
              <a:t>机制</a:t>
            </a:r>
            <a:r>
              <a:rPr lang="zh-CN" altLang="en-US" b="1" dirty="0" smtClean="0"/>
              <a:t>创新</a:t>
            </a:r>
            <a:endParaRPr lang="zh-CN" altLang="en-US" sz="1800" b="1" kern="1200" dirty="0"/>
          </a:p>
        </p:txBody>
      </p:sp>
      <p:sp>
        <p:nvSpPr>
          <p:cNvPr id="15" name="任意多边形 14"/>
          <p:cNvSpPr/>
          <p:nvPr/>
        </p:nvSpPr>
        <p:spPr>
          <a:xfrm>
            <a:off x="3219345" y="2918985"/>
            <a:ext cx="2204995" cy="783111"/>
          </a:xfrm>
          <a:custGeom>
            <a:avLst/>
            <a:gdLst>
              <a:gd name="connsiteX0" fmla="*/ 0 w 3047354"/>
              <a:gd name="connsiteY0" fmla="*/ 0 h 783111"/>
              <a:gd name="connsiteX1" fmla="*/ 3047354 w 3047354"/>
              <a:gd name="connsiteY1" fmla="*/ 0 h 783111"/>
              <a:gd name="connsiteX2" fmla="*/ 3047354 w 3047354"/>
              <a:gd name="connsiteY2" fmla="*/ 783111 h 783111"/>
              <a:gd name="connsiteX3" fmla="*/ 0 w 3047354"/>
              <a:gd name="connsiteY3" fmla="*/ 783111 h 783111"/>
              <a:gd name="connsiteX4" fmla="*/ 0 w 3047354"/>
              <a:gd name="connsiteY4" fmla="*/ 0 h 783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47354" h="783111">
                <a:moveTo>
                  <a:pt x="0" y="0"/>
                </a:moveTo>
                <a:lnTo>
                  <a:pt x="3047354" y="0"/>
                </a:lnTo>
                <a:lnTo>
                  <a:pt x="3047354" y="783111"/>
                </a:lnTo>
                <a:lnTo>
                  <a:pt x="0" y="783111"/>
                </a:lnTo>
                <a:lnTo>
                  <a:pt x="0" y="0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800" b="1" kern="1200" dirty="0" smtClean="0"/>
              <a:t>育人模式打造</a:t>
            </a:r>
            <a:endParaRPr lang="zh-CN" altLang="en-US" sz="1800" b="1" kern="1200" dirty="0"/>
          </a:p>
        </p:txBody>
      </p:sp>
      <p:sp>
        <p:nvSpPr>
          <p:cNvPr id="16" name="任意多边形 15"/>
          <p:cNvSpPr/>
          <p:nvPr/>
        </p:nvSpPr>
        <p:spPr>
          <a:xfrm>
            <a:off x="3219345" y="4040114"/>
            <a:ext cx="2204995" cy="783111"/>
          </a:xfrm>
          <a:custGeom>
            <a:avLst/>
            <a:gdLst>
              <a:gd name="connsiteX0" fmla="*/ 0 w 3047354"/>
              <a:gd name="connsiteY0" fmla="*/ 0 h 783111"/>
              <a:gd name="connsiteX1" fmla="*/ 3047354 w 3047354"/>
              <a:gd name="connsiteY1" fmla="*/ 0 h 783111"/>
              <a:gd name="connsiteX2" fmla="*/ 3047354 w 3047354"/>
              <a:gd name="connsiteY2" fmla="*/ 783111 h 783111"/>
              <a:gd name="connsiteX3" fmla="*/ 0 w 3047354"/>
              <a:gd name="connsiteY3" fmla="*/ 783111 h 783111"/>
              <a:gd name="connsiteX4" fmla="*/ 0 w 3047354"/>
              <a:gd name="connsiteY4" fmla="*/ 0 h 783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47354" h="783111">
                <a:moveTo>
                  <a:pt x="0" y="0"/>
                </a:moveTo>
                <a:lnTo>
                  <a:pt x="3047354" y="0"/>
                </a:lnTo>
                <a:lnTo>
                  <a:pt x="3047354" y="783111"/>
                </a:lnTo>
                <a:lnTo>
                  <a:pt x="0" y="783111"/>
                </a:lnTo>
                <a:lnTo>
                  <a:pt x="0" y="0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800" b="1" kern="1200" dirty="0" smtClean="0"/>
              <a:t>服务能力提升</a:t>
            </a:r>
            <a:endParaRPr lang="zh-CN" altLang="en-US" sz="1800" b="1" kern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307676" y="267515"/>
            <a:ext cx="1673524" cy="523220"/>
          </a:xfrm>
          <a:prstGeom prst="rect">
            <a:avLst/>
          </a:prstGeom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zh-CN" altLang="en-US" sz="2800" b="1" kern="100" spc="-2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具体任务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807618" y="529125"/>
            <a:ext cx="31085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ctr"/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设立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4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个创新改革特区</a:t>
            </a:r>
            <a:endParaRPr lang="zh-CN" altLang="en-US" sz="24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687482" y="1081932"/>
            <a:ext cx="4724400" cy="400110"/>
          </a:xfrm>
          <a:prstGeom prst="rect">
            <a:avLst/>
          </a:prstGeom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特区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：创新创业学院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5"/>
          <p:cNvSpPr txBox="1"/>
          <p:nvPr/>
        </p:nvSpPr>
        <p:spPr>
          <a:xfrm>
            <a:off x="1502836" y="2232224"/>
            <a:ext cx="466725" cy="2806922"/>
          </a:xfrm>
          <a:prstGeom prst="rect">
            <a:avLst/>
          </a:pr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>
            <a:defPPr>
              <a:defRPr lang="zh-CN"/>
            </a:defPPr>
            <a:lvl1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 sz="2800" b="1"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/>
              <a:t>创新创业示范校</a:t>
            </a:r>
            <a:endParaRPr lang="zh-CN" altLang="en-US" dirty="0"/>
          </a:p>
        </p:txBody>
      </p:sp>
      <p:sp>
        <p:nvSpPr>
          <p:cNvPr id="15" name="任意多边形 14"/>
          <p:cNvSpPr/>
          <p:nvPr/>
        </p:nvSpPr>
        <p:spPr>
          <a:xfrm>
            <a:off x="2163805" y="2114980"/>
            <a:ext cx="3047354" cy="783111"/>
          </a:xfrm>
          <a:custGeom>
            <a:avLst/>
            <a:gdLst>
              <a:gd name="connsiteX0" fmla="*/ 0 w 3047354"/>
              <a:gd name="connsiteY0" fmla="*/ 0 h 783111"/>
              <a:gd name="connsiteX1" fmla="*/ 3047354 w 3047354"/>
              <a:gd name="connsiteY1" fmla="*/ 0 h 783111"/>
              <a:gd name="connsiteX2" fmla="*/ 3047354 w 3047354"/>
              <a:gd name="connsiteY2" fmla="*/ 783111 h 783111"/>
              <a:gd name="connsiteX3" fmla="*/ 0 w 3047354"/>
              <a:gd name="connsiteY3" fmla="*/ 783111 h 783111"/>
              <a:gd name="connsiteX4" fmla="*/ 0 w 3047354"/>
              <a:gd name="connsiteY4" fmla="*/ 0 h 783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47354" h="783111">
                <a:moveTo>
                  <a:pt x="0" y="0"/>
                </a:moveTo>
                <a:lnTo>
                  <a:pt x="3047354" y="0"/>
                </a:lnTo>
                <a:lnTo>
                  <a:pt x="3047354" y="783111"/>
                </a:lnTo>
                <a:lnTo>
                  <a:pt x="0" y="783111"/>
                </a:lnTo>
                <a:lnTo>
                  <a:pt x="0" y="0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zh-CN" b="1" dirty="0"/>
              <a:t>创新创业教育机制优化</a:t>
            </a:r>
            <a:endParaRPr lang="zh-CN" altLang="en-US" sz="1800" b="1" kern="1200" dirty="0"/>
          </a:p>
        </p:txBody>
      </p:sp>
      <p:sp>
        <p:nvSpPr>
          <p:cNvPr id="2" name="矩形 1"/>
          <p:cNvSpPr/>
          <p:nvPr/>
        </p:nvSpPr>
        <p:spPr>
          <a:xfrm>
            <a:off x="5446068" y="2183369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zh-CN" altLang="en-US" dirty="0"/>
              <a:t>成立学院形成统筹管理新生态</a:t>
            </a:r>
            <a:endParaRPr lang="en-US" altLang="zh-CN" dirty="0"/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zh-CN" altLang="en-US" dirty="0"/>
              <a:t>完善制度优化队伍</a:t>
            </a:r>
            <a:endParaRPr lang="zh-CN" altLang="en-US" dirty="0"/>
          </a:p>
        </p:txBody>
      </p:sp>
      <p:sp>
        <p:nvSpPr>
          <p:cNvPr id="16" name="任意多边形 15"/>
          <p:cNvSpPr/>
          <p:nvPr/>
        </p:nvSpPr>
        <p:spPr>
          <a:xfrm>
            <a:off x="2163805" y="3267802"/>
            <a:ext cx="3047354" cy="783111"/>
          </a:xfrm>
          <a:custGeom>
            <a:avLst/>
            <a:gdLst>
              <a:gd name="connsiteX0" fmla="*/ 0 w 3047354"/>
              <a:gd name="connsiteY0" fmla="*/ 0 h 783111"/>
              <a:gd name="connsiteX1" fmla="*/ 3047354 w 3047354"/>
              <a:gd name="connsiteY1" fmla="*/ 0 h 783111"/>
              <a:gd name="connsiteX2" fmla="*/ 3047354 w 3047354"/>
              <a:gd name="connsiteY2" fmla="*/ 783111 h 783111"/>
              <a:gd name="connsiteX3" fmla="*/ 0 w 3047354"/>
              <a:gd name="connsiteY3" fmla="*/ 783111 h 783111"/>
              <a:gd name="connsiteX4" fmla="*/ 0 w 3047354"/>
              <a:gd name="connsiteY4" fmla="*/ 0 h 783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47354" h="783111">
                <a:moveTo>
                  <a:pt x="0" y="0"/>
                </a:moveTo>
                <a:lnTo>
                  <a:pt x="3047354" y="0"/>
                </a:lnTo>
                <a:lnTo>
                  <a:pt x="3047354" y="783111"/>
                </a:lnTo>
                <a:lnTo>
                  <a:pt x="0" y="783111"/>
                </a:lnTo>
                <a:lnTo>
                  <a:pt x="0" y="0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zh-CN" b="1" dirty="0"/>
              <a:t>创新创业教育机制优化</a:t>
            </a:r>
            <a:endParaRPr lang="zh-CN" altLang="en-US" sz="1800" b="1" kern="1200" dirty="0"/>
          </a:p>
        </p:txBody>
      </p:sp>
      <p:sp>
        <p:nvSpPr>
          <p:cNvPr id="17" name="任意多边形 16"/>
          <p:cNvSpPr/>
          <p:nvPr/>
        </p:nvSpPr>
        <p:spPr>
          <a:xfrm>
            <a:off x="2163805" y="4551024"/>
            <a:ext cx="3047354" cy="783111"/>
          </a:xfrm>
          <a:custGeom>
            <a:avLst/>
            <a:gdLst>
              <a:gd name="connsiteX0" fmla="*/ 0 w 3047354"/>
              <a:gd name="connsiteY0" fmla="*/ 0 h 783111"/>
              <a:gd name="connsiteX1" fmla="*/ 3047354 w 3047354"/>
              <a:gd name="connsiteY1" fmla="*/ 0 h 783111"/>
              <a:gd name="connsiteX2" fmla="*/ 3047354 w 3047354"/>
              <a:gd name="connsiteY2" fmla="*/ 783111 h 783111"/>
              <a:gd name="connsiteX3" fmla="*/ 0 w 3047354"/>
              <a:gd name="connsiteY3" fmla="*/ 783111 h 783111"/>
              <a:gd name="connsiteX4" fmla="*/ 0 w 3047354"/>
              <a:gd name="connsiteY4" fmla="*/ 0 h 783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47354" h="783111">
                <a:moveTo>
                  <a:pt x="0" y="0"/>
                </a:moveTo>
                <a:lnTo>
                  <a:pt x="3047354" y="0"/>
                </a:lnTo>
                <a:lnTo>
                  <a:pt x="3047354" y="783111"/>
                </a:lnTo>
                <a:lnTo>
                  <a:pt x="0" y="783111"/>
                </a:lnTo>
                <a:lnTo>
                  <a:pt x="0" y="0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zh-CN" b="1" dirty="0"/>
              <a:t>创新创业支持体系构建</a:t>
            </a:r>
            <a:endParaRPr lang="zh-CN" altLang="en-US" sz="1800" b="1" kern="1200" dirty="0"/>
          </a:p>
        </p:txBody>
      </p:sp>
      <p:sp>
        <p:nvSpPr>
          <p:cNvPr id="3" name="矩形 2"/>
          <p:cNvSpPr/>
          <p:nvPr/>
        </p:nvSpPr>
        <p:spPr>
          <a:xfrm>
            <a:off x="5446068" y="3267802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zh-CN" dirty="0"/>
              <a:t>构建“面上覆盖、多层推进、重点突破”的课程体系</a:t>
            </a:r>
            <a:endParaRPr lang="en-US" altLang="zh-CN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/>
              <a:t>探索高质量培养人才的新路径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446068" y="4342414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zh-CN" altLang="zh-CN" dirty="0"/>
              <a:t>搭建专业实训平台</a:t>
            </a:r>
            <a:r>
              <a:rPr lang="en-US" altLang="zh-CN" dirty="0"/>
              <a:t> </a:t>
            </a:r>
            <a:endParaRPr lang="en-US" altLang="zh-CN" dirty="0"/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zh-CN" altLang="en-US" dirty="0"/>
              <a:t>搭建</a:t>
            </a:r>
            <a:r>
              <a:rPr lang="zh-CN" altLang="zh-CN" dirty="0"/>
              <a:t>实践孵化平台</a:t>
            </a:r>
            <a:r>
              <a:rPr lang="en-US" altLang="zh-CN" dirty="0"/>
              <a:t>     </a:t>
            </a:r>
            <a:endParaRPr lang="en-US" altLang="zh-CN" dirty="0"/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zh-CN" altLang="zh-CN" dirty="0"/>
              <a:t>搭建融资服务平台</a:t>
            </a:r>
            <a:r>
              <a:rPr lang="en-US" altLang="zh-CN" dirty="0"/>
              <a:t> </a:t>
            </a:r>
            <a:endParaRPr lang="en-US" altLang="zh-CN" dirty="0"/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zh-CN" altLang="zh-CN" dirty="0"/>
              <a:t>搭建项目</a:t>
            </a:r>
            <a:r>
              <a:rPr lang="en-US" altLang="zh-CN" dirty="0"/>
              <a:t>/</a:t>
            </a:r>
            <a:r>
              <a:rPr lang="zh-CN" altLang="zh-CN" dirty="0"/>
              <a:t>成果转化平台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307676" y="267515"/>
            <a:ext cx="1673524" cy="523220"/>
          </a:xfrm>
          <a:prstGeom prst="rect">
            <a:avLst/>
          </a:prstGeom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zh-CN" altLang="en-US" sz="2800" b="1" kern="100" spc="-20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具体任务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807618" y="529125"/>
            <a:ext cx="31085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ctr"/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设立</a:t>
            </a:r>
            <a:r>
              <a:rPr lang="en-US" altLang="zh-CN" sz="24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4</a:t>
            </a:r>
            <a:r>
              <a:rPr lang="zh-CN" altLang="en-US" sz="24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个创新改革特区</a:t>
            </a:r>
            <a:endParaRPr lang="zh-CN" altLang="en-US" sz="24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687482" y="1081932"/>
            <a:ext cx="4724400" cy="400110"/>
          </a:xfrm>
          <a:prstGeom prst="rect">
            <a:avLst/>
          </a:prstGeom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特区三：服务产业发展研究院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5"/>
          <p:cNvSpPr txBox="1"/>
          <p:nvPr/>
        </p:nvSpPr>
        <p:spPr>
          <a:xfrm>
            <a:off x="1747837" y="2338933"/>
            <a:ext cx="466725" cy="2806922"/>
          </a:xfrm>
          <a:prstGeom prst="rect">
            <a:avLst/>
          </a:pr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>
            <a:defPPr>
              <a:defRPr lang="zh-CN"/>
            </a:defPPr>
            <a:lvl1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 sz="2800" b="1"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/>
              <a:t>服务卓越贡献校</a:t>
            </a:r>
            <a:endParaRPr lang="zh-CN" altLang="en-US" dirty="0"/>
          </a:p>
        </p:txBody>
      </p:sp>
      <p:sp>
        <p:nvSpPr>
          <p:cNvPr id="20" name="任意多边形 19"/>
          <p:cNvSpPr/>
          <p:nvPr/>
        </p:nvSpPr>
        <p:spPr>
          <a:xfrm>
            <a:off x="3279171" y="1723425"/>
            <a:ext cx="3047354" cy="783111"/>
          </a:xfrm>
          <a:custGeom>
            <a:avLst/>
            <a:gdLst>
              <a:gd name="connsiteX0" fmla="*/ 0 w 3047354"/>
              <a:gd name="connsiteY0" fmla="*/ 0 h 783111"/>
              <a:gd name="connsiteX1" fmla="*/ 3047354 w 3047354"/>
              <a:gd name="connsiteY1" fmla="*/ 0 h 783111"/>
              <a:gd name="connsiteX2" fmla="*/ 3047354 w 3047354"/>
              <a:gd name="connsiteY2" fmla="*/ 783111 h 783111"/>
              <a:gd name="connsiteX3" fmla="*/ 0 w 3047354"/>
              <a:gd name="connsiteY3" fmla="*/ 783111 h 783111"/>
              <a:gd name="connsiteX4" fmla="*/ 0 w 3047354"/>
              <a:gd name="connsiteY4" fmla="*/ 0 h 783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47354" h="783111">
                <a:moveTo>
                  <a:pt x="0" y="0"/>
                </a:moveTo>
                <a:lnTo>
                  <a:pt x="3047354" y="0"/>
                </a:lnTo>
                <a:lnTo>
                  <a:pt x="3047354" y="783111"/>
                </a:lnTo>
                <a:lnTo>
                  <a:pt x="0" y="783111"/>
                </a:lnTo>
                <a:lnTo>
                  <a:pt x="0" y="0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zh-CN" dirty="0"/>
              <a:t>科技管理模式创新</a:t>
            </a:r>
            <a:endParaRPr lang="zh-CN" altLang="en-US" sz="1800" b="1" kern="1200" dirty="0"/>
          </a:p>
        </p:txBody>
      </p:sp>
      <p:sp>
        <p:nvSpPr>
          <p:cNvPr id="21" name="任意多边形 20"/>
          <p:cNvSpPr/>
          <p:nvPr/>
        </p:nvSpPr>
        <p:spPr>
          <a:xfrm>
            <a:off x="3279171" y="2910294"/>
            <a:ext cx="3045146" cy="804724"/>
          </a:xfrm>
          <a:custGeom>
            <a:avLst/>
            <a:gdLst>
              <a:gd name="connsiteX0" fmla="*/ 0 w 3045146"/>
              <a:gd name="connsiteY0" fmla="*/ 0 h 804724"/>
              <a:gd name="connsiteX1" fmla="*/ 3045146 w 3045146"/>
              <a:gd name="connsiteY1" fmla="*/ 0 h 804724"/>
              <a:gd name="connsiteX2" fmla="*/ 3045146 w 3045146"/>
              <a:gd name="connsiteY2" fmla="*/ 804724 h 804724"/>
              <a:gd name="connsiteX3" fmla="*/ 0 w 3045146"/>
              <a:gd name="connsiteY3" fmla="*/ 804724 h 804724"/>
              <a:gd name="connsiteX4" fmla="*/ 0 w 3045146"/>
              <a:gd name="connsiteY4" fmla="*/ 0 h 804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45146" h="804724">
                <a:moveTo>
                  <a:pt x="0" y="0"/>
                </a:moveTo>
                <a:lnTo>
                  <a:pt x="3045146" y="0"/>
                </a:lnTo>
                <a:lnTo>
                  <a:pt x="3045146" y="804724"/>
                </a:lnTo>
                <a:lnTo>
                  <a:pt x="0" y="804724"/>
                </a:lnTo>
                <a:lnTo>
                  <a:pt x="0" y="0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zh-CN" dirty="0"/>
              <a:t>科技园提档升级和成果转化</a:t>
            </a:r>
            <a:endParaRPr lang="zh-CN" altLang="en-US" sz="1800" b="1" kern="1200" dirty="0"/>
          </a:p>
        </p:txBody>
      </p:sp>
      <p:sp>
        <p:nvSpPr>
          <p:cNvPr id="23" name="任意多边形 22"/>
          <p:cNvSpPr/>
          <p:nvPr/>
        </p:nvSpPr>
        <p:spPr>
          <a:xfrm>
            <a:off x="3279171" y="4133290"/>
            <a:ext cx="3078319" cy="783111"/>
          </a:xfrm>
          <a:custGeom>
            <a:avLst/>
            <a:gdLst>
              <a:gd name="connsiteX0" fmla="*/ 0 w 3078319"/>
              <a:gd name="connsiteY0" fmla="*/ 0 h 783111"/>
              <a:gd name="connsiteX1" fmla="*/ 3078319 w 3078319"/>
              <a:gd name="connsiteY1" fmla="*/ 0 h 783111"/>
              <a:gd name="connsiteX2" fmla="*/ 3078319 w 3078319"/>
              <a:gd name="connsiteY2" fmla="*/ 783111 h 783111"/>
              <a:gd name="connsiteX3" fmla="*/ 0 w 3078319"/>
              <a:gd name="connsiteY3" fmla="*/ 783111 h 783111"/>
              <a:gd name="connsiteX4" fmla="*/ 0 w 3078319"/>
              <a:gd name="connsiteY4" fmla="*/ 0 h 783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78319" h="783111">
                <a:moveTo>
                  <a:pt x="0" y="0"/>
                </a:moveTo>
                <a:lnTo>
                  <a:pt x="3078319" y="0"/>
                </a:lnTo>
                <a:lnTo>
                  <a:pt x="3078319" y="783111"/>
                </a:lnTo>
                <a:lnTo>
                  <a:pt x="0" y="783111"/>
                </a:lnTo>
                <a:lnTo>
                  <a:pt x="0" y="0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zh-CN" dirty="0"/>
              <a:t>平台提升与团队培育</a:t>
            </a:r>
            <a:endParaRPr lang="zh-CN" altLang="en-US" sz="1800" b="1" kern="1200" dirty="0"/>
          </a:p>
        </p:txBody>
      </p:sp>
      <p:sp>
        <p:nvSpPr>
          <p:cNvPr id="24" name="任意多边形 23"/>
          <p:cNvSpPr/>
          <p:nvPr/>
        </p:nvSpPr>
        <p:spPr>
          <a:xfrm>
            <a:off x="3284571" y="5421757"/>
            <a:ext cx="3077318" cy="783111"/>
          </a:xfrm>
          <a:custGeom>
            <a:avLst/>
            <a:gdLst>
              <a:gd name="connsiteX0" fmla="*/ 0 w 3077318"/>
              <a:gd name="connsiteY0" fmla="*/ 0 h 783111"/>
              <a:gd name="connsiteX1" fmla="*/ 3077318 w 3077318"/>
              <a:gd name="connsiteY1" fmla="*/ 0 h 783111"/>
              <a:gd name="connsiteX2" fmla="*/ 3077318 w 3077318"/>
              <a:gd name="connsiteY2" fmla="*/ 783111 h 783111"/>
              <a:gd name="connsiteX3" fmla="*/ 0 w 3077318"/>
              <a:gd name="connsiteY3" fmla="*/ 783111 h 783111"/>
              <a:gd name="connsiteX4" fmla="*/ 0 w 3077318"/>
              <a:gd name="connsiteY4" fmla="*/ 0 h 783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77318" h="783111">
                <a:moveTo>
                  <a:pt x="0" y="0"/>
                </a:moveTo>
                <a:lnTo>
                  <a:pt x="3077318" y="0"/>
                </a:lnTo>
                <a:lnTo>
                  <a:pt x="3077318" y="783111"/>
                </a:lnTo>
                <a:lnTo>
                  <a:pt x="0" y="783111"/>
                </a:lnTo>
                <a:lnTo>
                  <a:pt x="0" y="0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zh-CN" dirty="0"/>
              <a:t>服务与培训能力提升</a:t>
            </a:r>
            <a:endParaRPr lang="zh-CN" altLang="en-US" sz="1800" b="1" kern="1200" dirty="0"/>
          </a:p>
        </p:txBody>
      </p:sp>
      <p:sp>
        <p:nvSpPr>
          <p:cNvPr id="25" name="TextBox 24"/>
          <p:cNvSpPr txBox="1"/>
          <p:nvPr/>
        </p:nvSpPr>
        <p:spPr>
          <a:xfrm>
            <a:off x="6409979" y="1723425"/>
            <a:ext cx="185820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 smtClean="0"/>
              <a:t>完善科研制度</a:t>
            </a:r>
            <a:endParaRPr lang="en-US" altLang="zh-CN" dirty="0" smtClean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 smtClean="0"/>
              <a:t>优化科研环境</a:t>
            </a:r>
            <a:endParaRPr lang="en-US" altLang="zh-CN" dirty="0" smtClean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 smtClean="0"/>
              <a:t>整合科研资源</a:t>
            </a:r>
            <a:endParaRPr lang="zh-CN" alt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6409979" y="2990296"/>
            <a:ext cx="30123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 smtClean="0"/>
              <a:t>打造产业化发展集聚中心</a:t>
            </a:r>
            <a:endParaRPr lang="en-US" altLang="zh-CN" dirty="0" smtClean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 smtClean="0"/>
              <a:t>打造产业孵化集聚中心</a:t>
            </a:r>
            <a:endParaRPr lang="zh-CN" alt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6409979" y="3993071"/>
            <a:ext cx="440056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 smtClean="0"/>
              <a:t>新增</a:t>
            </a:r>
            <a:r>
              <a:rPr lang="en-US" altLang="zh-CN" dirty="0"/>
              <a:t>1</a:t>
            </a:r>
            <a:r>
              <a:rPr lang="zh-CN" altLang="en-US" dirty="0"/>
              <a:t>个以上省级和</a:t>
            </a:r>
            <a:r>
              <a:rPr lang="en-US" altLang="zh-CN" dirty="0"/>
              <a:t>10</a:t>
            </a:r>
            <a:r>
              <a:rPr lang="zh-CN" altLang="en-US" dirty="0"/>
              <a:t>个市级研发平台</a:t>
            </a:r>
            <a:endParaRPr lang="zh-CN" altLang="en-US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/>
              <a:t>新增</a:t>
            </a:r>
            <a:r>
              <a:rPr lang="en-US" altLang="zh-CN" dirty="0"/>
              <a:t>2</a:t>
            </a:r>
            <a:r>
              <a:rPr lang="zh-CN" altLang="en-US" dirty="0"/>
              <a:t>个左右省级科技创新团队</a:t>
            </a:r>
            <a:endParaRPr lang="zh-CN" altLang="en-US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 smtClean="0"/>
              <a:t>科技</a:t>
            </a:r>
            <a:r>
              <a:rPr lang="zh-CN" altLang="en-US" dirty="0"/>
              <a:t>成果转让和产业化项目不低于</a:t>
            </a:r>
            <a:r>
              <a:rPr lang="en-US" altLang="zh-CN" dirty="0"/>
              <a:t>10</a:t>
            </a:r>
            <a:r>
              <a:rPr lang="zh-CN" altLang="en-US" dirty="0"/>
              <a:t>个</a:t>
            </a: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6409979" y="5164195"/>
            <a:ext cx="440056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zh-CN" dirty="0"/>
              <a:t>成人高等教育规模</a:t>
            </a:r>
            <a:r>
              <a:rPr lang="en-US" altLang="zh-CN" dirty="0"/>
              <a:t>1</a:t>
            </a:r>
            <a:r>
              <a:rPr lang="zh-CN" altLang="zh-CN" dirty="0"/>
              <a:t>万人次以上</a:t>
            </a:r>
            <a:endParaRPr lang="en-US" altLang="zh-CN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zh-CN" dirty="0"/>
              <a:t>师资培训和职业技能培训达到</a:t>
            </a:r>
            <a:r>
              <a:rPr lang="en-US" altLang="zh-CN" dirty="0"/>
              <a:t>1.5</a:t>
            </a:r>
            <a:r>
              <a:rPr lang="zh-CN" altLang="zh-CN" dirty="0"/>
              <a:t>万人</a:t>
            </a:r>
            <a:endParaRPr lang="en-US" altLang="zh-CN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zh-CN" dirty="0"/>
              <a:t>职业技能鉴定与职业资格认证</a:t>
            </a:r>
            <a:r>
              <a:rPr lang="en-US" altLang="zh-CN" dirty="0"/>
              <a:t>10</a:t>
            </a:r>
            <a:r>
              <a:rPr lang="zh-CN" altLang="zh-CN" dirty="0"/>
              <a:t>万人次</a:t>
            </a:r>
            <a:endParaRPr lang="en-US" altLang="zh-CN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/>
              <a:t>对口支援</a:t>
            </a:r>
            <a:r>
              <a:rPr lang="zh-CN" altLang="zh-CN" dirty="0"/>
              <a:t>欠发达地区职业院校</a:t>
            </a:r>
            <a:r>
              <a:rPr lang="en-US" altLang="zh-CN" dirty="0"/>
              <a:t>10</a:t>
            </a:r>
            <a:r>
              <a:rPr lang="zh-CN" altLang="zh-CN" dirty="0"/>
              <a:t>所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3672</Words>
  <Application>WPS 演示</Application>
  <PresentationFormat>自定义</PresentationFormat>
  <Paragraphs>830</Paragraphs>
  <Slides>15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仿宋</vt:lpstr>
      <vt:lpstr>Times New Roman</vt:lpstr>
      <vt:lpstr>Calibri</vt:lpstr>
      <vt:lpstr>Times New Roman</vt:lpstr>
      <vt:lpstr>Arial Unicode MS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zhut@mail.xzcit.cn</dc:creator>
  <cp:lastModifiedBy>巍巍</cp:lastModifiedBy>
  <cp:revision>36</cp:revision>
  <dcterms:created xsi:type="dcterms:W3CDTF">2018-09-06T02:02:00Z</dcterms:created>
  <dcterms:modified xsi:type="dcterms:W3CDTF">2018-10-16T07:56:40Z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2052-11.1.0.7875</vt:lpwstr>
  </property>
</Properties>
</file>